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65"/>
  </p:notesMasterIdLst>
  <p:sldIdLst>
    <p:sldId id="1163" r:id="rId3"/>
    <p:sldId id="1360" r:id="rId4"/>
    <p:sldId id="1362" r:id="rId5"/>
    <p:sldId id="1383" r:id="rId6"/>
    <p:sldId id="1361" r:id="rId7"/>
    <p:sldId id="652" r:id="rId8"/>
    <p:sldId id="643" r:id="rId9"/>
    <p:sldId id="1324" r:id="rId10"/>
    <p:sldId id="852" r:id="rId11"/>
    <p:sldId id="850" r:id="rId12"/>
    <p:sldId id="1321" r:id="rId13"/>
    <p:sldId id="301" r:id="rId14"/>
    <p:sldId id="1320" r:id="rId15"/>
    <p:sldId id="1357" r:id="rId16"/>
    <p:sldId id="1370" r:id="rId17"/>
    <p:sldId id="1384" r:id="rId18"/>
    <p:sldId id="1368" r:id="rId19"/>
    <p:sldId id="298" r:id="rId20"/>
    <p:sldId id="1369" r:id="rId21"/>
    <p:sldId id="1363" r:id="rId22"/>
    <p:sldId id="472" r:id="rId23"/>
    <p:sldId id="1364" r:id="rId24"/>
    <p:sldId id="1365" r:id="rId25"/>
    <p:sldId id="1366" r:id="rId26"/>
    <p:sldId id="1376" r:id="rId27"/>
    <p:sldId id="1377" r:id="rId28"/>
    <p:sldId id="1378" r:id="rId29"/>
    <p:sldId id="1379" r:id="rId30"/>
    <p:sldId id="1380" r:id="rId31"/>
    <p:sldId id="1381" r:id="rId32"/>
    <p:sldId id="1382" r:id="rId33"/>
    <p:sldId id="311" r:id="rId34"/>
    <p:sldId id="1375" r:id="rId35"/>
    <p:sldId id="1371" r:id="rId36"/>
    <p:sldId id="302" r:id="rId37"/>
    <p:sldId id="303" r:id="rId38"/>
    <p:sldId id="304" r:id="rId39"/>
    <p:sldId id="305" r:id="rId40"/>
    <p:sldId id="1372" r:id="rId41"/>
    <p:sldId id="1373" r:id="rId42"/>
    <p:sldId id="1374" r:id="rId43"/>
    <p:sldId id="306" r:id="rId44"/>
    <p:sldId id="313" r:id="rId45"/>
    <p:sldId id="307" r:id="rId46"/>
    <p:sldId id="308" r:id="rId47"/>
    <p:sldId id="309" r:id="rId48"/>
    <p:sldId id="1358" r:id="rId49"/>
    <p:sldId id="1359" r:id="rId50"/>
    <p:sldId id="1353" r:id="rId51"/>
    <p:sldId id="1344" r:id="rId52"/>
    <p:sldId id="1347" r:id="rId53"/>
    <p:sldId id="1345" r:id="rId54"/>
    <p:sldId id="1084" r:id="rId55"/>
    <p:sldId id="1348" r:id="rId56"/>
    <p:sldId id="1349" r:id="rId57"/>
    <p:sldId id="1350" r:id="rId58"/>
    <p:sldId id="1317" r:id="rId59"/>
    <p:sldId id="1323" r:id="rId60"/>
    <p:sldId id="1332" r:id="rId61"/>
    <p:sldId id="1318" r:id="rId62"/>
    <p:sldId id="1340" r:id="rId63"/>
    <p:sldId id="135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Sousa" initials="JS" lastIdx="2" clrIdx="0">
    <p:extLst>
      <p:ext uri="{19B8F6BF-5375-455C-9EA6-DF929625EA0E}">
        <p15:presenceInfo xmlns:p15="http://schemas.microsoft.com/office/powerpoint/2012/main" userId="S-1-5-21-1839169732-508352418-2780455068-15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824"/>
    <a:srgbClr val="5095D1"/>
    <a:srgbClr val="8D8787"/>
    <a:srgbClr val="235888"/>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880" autoAdjust="0"/>
  </p:normalViewPr>
  <p:slideViewPr>
    <p:cSldViewPr snapToGrid="0">
      <p:cViewPr varScale="1">
        <p:scale>
          <a:sx n="83" d="100"/>
          <a:sy n="83" d="100"/>
        </p:scale>
        <p:origin x="686"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283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10</a:t>
            </a:fld>
            <a:endParaRPr lang="en-US"/>
          </a:p>
        </p:txBody>
      </p:sp>
    </p:spTree>
    <p:extLst>
      <p:ext uri="{BB962C8B-B14F-4D97-AF65-F5344CB8AC3E}">
        <p14:creationId xmlns:p14="http://schemas.microsoft.com/office/powerpoint/2010/main" val="7714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337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82760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155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579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3679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8703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2"/>
          </p:nvPr>
        </p:nvSpPr>
        <p:spPr/>
        <p:txBody>
          <a:bodyPr/>
          <a:lstStyle/>
          <a:p>
            <a:fld id="{D18B56EA-E28F-4F92-9F16-7A6F2501B303}" type="datetime8">
              <a:rPr lang="en-US" smtClean="0"/>
              <a:t>4/16/2018 4:30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69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6170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277557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106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21</a:t>
            </a:fld>
            <a:endParaRPr lang="en-GB"/>
          </a:p>
        </p:txBody>
      </p:sp>
    </p:spTree>
    <p:extLst>
      <p:ext uri="{BB962C8B-B14F-4D97-AF65-F5344CB8AC3E}">
        <p14:creationId xmlns:p14="http://schemas.microsoft.com/office/powerpoint/2010/main" val="112765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806410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0949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88942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19806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919137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480543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38299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3174016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145920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3485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1016072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Runs on all the same MVC infrastructure</a:t>
            </a:r>
          </a:p>
          <a:p>
            <a:pPr marL="0" indent="0">
              <a:buFont typeface="Arial" panose="020B0604020202020204" pitchFamily="34" charset="0"/>
              <a:buNone/>
            </a:pPr>
            <a:r>
              <a:rPr lang="en-US" dirty="0"/>
              <a:t>Better encapsulation and grouping of UI details</a:t>
            </a:r>
          </a:p>
          <a:p>
            <a:pPr marL="0" indent="0">
              <a:buFont typeface="Arial" panose="020B0604020202020204" pitchFamily="34" charset="0"/>
              <a:buNone/>
            </a:pPr>
            <a:r>
              <a:rPr lang="en-US" dirty="0"/>
              <a:t>Fewer folders and files</a:t>
            </a:r>
          </a:p>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D18B56EA-E28F-4F92-9F16-7A6F2501B303}" type="datetime8">
              <a:rPr lang="en-US" smtClean="0"/>
              <a:t>4/16/2018 4:30 PM</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63116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9965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417386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1924175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290038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851013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309354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01271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42</a:t>
            </a:fld>
            <a:endParaRPr lang="en-US"/>
          </a:p>
        </p:txBody>
      </p:sp>
    </p:spTree>
    <p:extLst>
      <p:ext uri="{BB962C8B-B14F-4D97-AF65-F5344CB8AC3E}">
        <p14:creationId xmlns:p14="http://schemas.microsoft.com/office/powerpoint/2010/main" val="42074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7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43</a:t>
            </a:fld>
            <a:endParaRPr lang="en-US"/>
          </a:p>
        </p:txBody>
      </p:sp>
    </p:spTree>
    <p:extLst>
      <p:ext uri="{BB962C8B-B14F-4D97-AF65-F5344CB8AC3E}">
        <p14:creationId xmlns:p14="http://schemas.microsoft.com/office/powerpoint/2010/main" val="718077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44</a:t>
            </a:fld>
            <a:endParaRPr lang="en-US"/>
          </a:p>
        </p:txBody>
      </p:sp>
    </p:spTree>
    <p:extLst>
      <p:ext uri="{BB962C8B-B14F-4D97-AF65-F5344CB8AC3E}">
        <p14:creationId xmlns:p14="http://schemas.microsoft.com/office/powerpoint/2010/main" val="1616090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45</a:t>
            </a:fld>
            <a:endParaRPr lang="en-US"/>
          </a:p>
        </p:txBody>
      </p:sp>
    </p:spTree>
    <p:extLst>
      <p:ext uri="{BB962C8B-B14F-4D97-AF65-F5344CB8AC3E}">
        <p14:creationId xmlns:p14="http://schemas.microsoft.com/office/powerpoint/2010/main" val="393260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46</a:t>
            </a:fld>
            <a:endParaRPr lang="en-US"/>
          </a:p>
        </p:txBody>
      </p:sp>
    </p:spTree>
    <p:extLst>
      <p:ext uri="{BB962C8B-B14F-4D97-AF65-F5344CB8AC3E}">
        <p14:creationId xmlns:p14="http://schemas.microsoft.com/office/powerpoint/2010/main" val="2474168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956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95347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90359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11383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05527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8537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635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33094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93120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2082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55568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11583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56725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4844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4/16/2018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6040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79098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45911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073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lorem ipsum</a:t>
            </a:r>
            <a:endParaRPr lang="en-US" dirty="0"/>
          </a:p>
        </p:txBody>
      </p:sp>
      <p:sp>
        <p:nvSpPr>
          <p:cNvPr id="5" name="Slide Number Placeholder 4"/>
          <p:cNvSpPr>
            <a:spLocks noGrp="1"/>
          </p:cNvSpPr>
          <p:nvPr>
            <p:ph type="sldNum" sz="quarter" idx="11"/>
          </p:nvPr>
        </p:nvSpPr>
        <p:spPr/>
        <p:txBody>
          <a:bodyPr/>
          <a:lstStyle/>
          <a:p>
            <a:fld id="{E116F5B0-2218-4C13-B576-F1D4E210943C}" type="slidenum">
              <a:rPr lang="en-US" smtClean="0"/>
              <a:t>9</a:t>
            </a:fld>
            <a:endParaRPr lang="en-US"/>
          </a:p>
        </p:txBody>
      </p:sp>
    </p:spTree>
    <p:extLst>
      <p:ext uri="{BB962C8B-B14F-4D97-AF65-F5344CB8AC3E}">
        <p14:creationId xmlns:p14="http://schemas.microsoft.com/office/powerpoint/2010/main" val="1149477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340505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38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8270220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254000" y="6096000"/>
            <a:ext cx="11684000" cy="584200"/>
          </a:xfrm>
        </p:spPr>
        <p:txBody>
          <a:bodyPr anchor="t">
            <a:noAutofit/>
          </a:bodyPr>
          <a:lstStyle>
            <a:lvl1pPr marL="0" indent="0" algn="just">
              <a:lnSpc>
                <a:spcPct val="150000"/>
              </a:lnSpc>
              <a:buNone/>
              <a:defRPr sz="800"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29906114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0963-4B47-4E89-B9BA-428D3651C9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DD9B172-76CA-4D49-91BC-2BD7C2B2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DF163272-D6C8-457A-8215-30142A5C6A15}"/>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C8C5A24B-B18B-48B7-A248-50B672057F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B7C997-A2AD-4430-AA13-2EF91BD628B7}"/>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7" name="图片 4">
            <a:extLst>
              <a:ext uri="{FF2B5EF4-FFF2-40B4-BE49-F238E27FC236}">
                <a16:creationId xmlns:a16="http://schemas.microsoft.com/office/drawing/2014/main" id="{B1AA5EC9-2858-4A8E-82A6-7D42A08F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97923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64A8-211C-4DD0-B8C9-4F71C506622B}"/>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6FABC63-863D-416F-A8FC-F0CD63587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D4CCA6-E95E-4E51-A4A3-DE358E587931}"/>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6E19790C-DA60-47D8-93F8-ED67A40CF10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F68493F-610B-41A7-9348-D4F93B00BA35}"/>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377873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FE9E-F0EC-4EB4-948D-70543B039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3FA0DB6-C7D3-46F7-B5D8-3493720D6B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BF51-2373-43BC-B770-4E693CE62CCB}"/>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EB4C5BD2-49DB-4791-AB29-8CE8A3FC1D2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BFB90A7-7E1D-4A7A-BE33-61FA945ABBA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245771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DE85-8C7E-47C6-BB8B-D5BFD857B6E4}"/>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8653B13-6932-4D41-91E6-DDD389B39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47E07C3-27D2-47ED-B560-8ED189B10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489E388-F98D-4E08-A493-3C7DF35F3410}"/>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B744E3AF-EFAA-463D-AAEA-67ED0D169837}"/>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DE0DEC3-6E01-4EBD-98E7-7C355B055080}"/>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8" name="图片 6">
            <a:extLst>
              <a:ext uri="{FF2B5EF4-FFF2-40B4-BE49-F238E27FC236}">
                <a16:creationId xmlns:a16="http://schemas.microsoft.com/office/drawing/2014/main" id="{62AE2EF7-68FC-4C21-A796-EADE4308134E}"/>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18501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7C76-0EBD-4A33-A920-4D89CC660AF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B0FF7F-4457-40D2-98F2-AE3D33BC4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4BBCF-8FA4-4B2D-883B-306572DCD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C96294F-6969-4484-9685-305EA1B05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FB7340-77C6-4395-A8A9-CAF297FF2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58F546E-5B50-484C-9FF7-B74DC0BCA6A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8" name="Footer Placeholder 7">
            <a:extLst>
              <a:ext uri="{FF2B5EF4-FFF2-40B4-BE49-F238E27FC236}">
                <a16:creationId xmlns:a16="http://schemas.microsoft.com/office/drawing/2014/main" id="{9DCD67E5-FD76-4C99-B434-3DAFF2046326}"/>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6FED28A-2A9A-45F5-B271-B443B878EEBC}"/>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10" name="图片 8">
            <a:extLst>
              <a:ext uri="{FF2B5EF4-FFF2-40B4-BE49-F238E27FC236}">
                <a16:creationId xmlns:a16="http://schemas.microsoft.com/office/drawing/2014/main" id="{CBF35B0C-BF99-404A-9606-3A26D6FD2203}"/>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5478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261E-A359-4D27-ADA9-59971BDB2591}"/>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9442152-5DBB-4F4C-B0E2-F858E310A20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4" name="Footer Placeholder 3">
            <a:extLst>
              <a:ext uri="{FF2B5EF4-FFF2-40B4-BE49-F238E27FC236}">
                <a16:creationId xmlns:a16="http://schemas.microsoft.com/office/drawing/2014/main" id="{702EA88F-054E-4A51-ABD7-B2AEAE2103CB}"/>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490E50E9-0C06-436E-A140-6E7E4DCE5131}"/>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6" name="图片 4">
            <a:extLst>
              <a:ext uri="{FF2B5EF4-FFF2-40B4-BE49-F238E27FC236}">
                <a16:creationId xmlns:a16="http://schemas.microsoft.com/office/drawing/2014/main" id="{B1F20CCF-38F1-467A-BB52-5766D4CD74ED}"/>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43564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58621-0C29-4702-871A-1524B92B464D}"/>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3" name="Footer Placeholder 2">
            <a:extLst>
              <a:ext uri="{FF2B5EF4-FFF2-40B4-BE49-F238E27FC236}">
                <a16:creationId xmlns:a16="http://schemas.microsoft.com/office/drawing/2014/main" id="{1EA3DB3C-4327-4DF5-AB43-268F1F8F5B65}"/>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58E2E34-5CF8-41F9-89ED-E85EA340E5D8}"/>
              </a:ext>
            </a:extLst>
          </p:cNvPr>
          <p:cNvSpPr>
            <a:spLocks noGrp="1"/>
          </p:cNvSpPr>
          <p:nvPr>
            <p:ph type="sldNum" sz="quarter" idx="12"/>
          </p:nvPr>
        </p:nvSpPr>
        <p:spPr/>
        <p:txBody>
          <a:bodyPr/>
          <a:lstStyle/>
          <a:p>
            <a:fld id="{2556BE60-80C3-4F30-B7D2-2EE54AD1CEAD}" type="slidenum">
              <a:rPr lang="pt-PT" smtClean="0"/>
              <a:t>‹#›</a:t>
            </a:fld>
            <a:endParaRPr lang="pt-PT"/>
          </a:p>
        </p:txBody>
      </p:sp>
      <p:pic>
        <p:nvPicPr>
          <p:cNvPr id="5" name="图片 3">
            <a:extLst>
              <a:ext uri="{FF2B5EF4-FFF2-40B4-BE49-F238E27FC236}">
                <a16:creationId xmlns:a16="http://schemas.microsoft.com/office/drawing/2014/main" id="{C8EE63A8-4939-45BC-86BE-DC3057FAF902}"/>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63117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B872-808F-4BA9-BB6F-082D0313E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084ED09-7C6A-42CB-9371-1E2335CA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D090730A-945D-48E0-BF45-23DE9F674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7C760B-FC8B-4F03-B707-A2AC69A3EF9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AF07C0BA-E6B1-4DBE-9393-C467F0A87E04}"/>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94C59E31-6A2B-4809-974E-47A70D08B773}"/>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58109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E27-3207-4D08-B464-97DAB7166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9FE4292A-52D0-4D8E-A0C1-999C8EEB8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88446F1-6933-46C6-BB49-CF7E13BA3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A04E-580A-4042-9A27-6F15E5FF88FC}"/>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6" name="Footer Placeholder 5">
            <a:extLst>
              <a:ext uri="{FF2B5EF4-FFF2-40B4-BE49-F238E27FC236}">
                <a16:creationId xmlns:a16="http://schemas.microsoft.com/office/drawing/2014/main" id="{E55E22AA-1B69-4C03-B52F-728E9E60A0C8}"/>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09421E91-97F8-4AAF-8143-B06563A8104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798513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43F-034C-4BE5-935F-C84EDBD688F0}"/>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268EAC2-853A-4504-AF8D-2C5828ABC8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E7660A4-3419-42D4-B9BC-FC871BFE72DF}"/>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1CB6AA24-C26C-4143-A8DC-8C015E7A3DF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D3939B-3A8D-4E79-94FB-74155ECB73BA}"/>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1982007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B0B40-C553-4F49-85F3-4151B48910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866C740-1543-4A82-8117-890F7C636F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54C7060-B629-42EF-A943-36E8F3E7440E}"/>
              </a:ext>
            </a:extLst>
          </p:cNvPr>
          <p:cNvSpPr>
            <a:spLocks noGrp="1"/>
          </p:cNvSpPr>
          <p:nvPr>
            <p:ph type="dt" sz="half" idx="10"/>
          </p:nvPr>
        </p:nvSpPr>
        <p:spPr/>
        <p:txBody>
          <a:body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8BCE5B9C-F11D-432E-A638-8D323A17D9E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4D7E1EE7-1642-467C-BD6C-76F443548059}"/>
              </a:ext>
            </a:extLst>
          </p:cNvPr>
          <p:cNvSpPr>
            <a:spLocks noGrp="1"/>
          </p:cNvSpPr>
          <p:nvPr>
            <p:ph type="sldNum" sz="quarter" idx="12"/>
          </p:nvPr>
        </p:nvSpPr>
        <p:spPr/>
        <p:txBody>
          <a:bodyPr/>
          <a:lstStyle/>
          <a:p>
            <a:fld id="{2556BE60-80C3-4F30-B7D2-2EE54AD1CEAD}" type="slidenum">
              <a:rPr lang="pt-PT" smtClean="0"/>
              <a:t>‹#›</a:t>
            </a:fld>
            <a:endParaRPr lang="pt-PT"/>
          </a:p>
        </p:txBody>
      </p:sp>
    </p:spTree>
    <p:extLst>
      <p:ext uri="{BB962C8B-B14F-4D97-AF65-F5344CB8AC3E}">
        <p14:creationId xmlns:p14="http://schemas.microsoft.com/office/powerpoint/2010/main" val="32259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9" y="-20124"/>
            <a:ext cx="12314046" cy="6916568"/>
          </a:xfrm>
          <a:prstGeom prst="rect">
            <a:avLst/>
          </a:prstGeom>
        </p:spPr>
      </p:pic>
      <p:sp>
        <p:nvSpPr>
          <p:cNvPr id="17" name="Rectangle 16"/>
          <p:cNvSpPr/>
          <p:nvPr userDrawn="1"/>
        </p:nvSpPr>
        <p:spPr bwMode="gray">
          <a:xfrm>
            <a:off x="123116" y="1381528"/>
            <a:ext cx="766543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133204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12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9274102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7448057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7"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01835" y="6078215"/>
            <a:ext cx="5671504" cy="203132"/>
          </a:xfrm>
        </p:spPr>
        <p:txBody>
          <a:bodyPr/>
          <a:lstStyle>
            <a:lvl1pPr marL="0" indent="0">
              <a:buNone/>
              <a:defRPr sz="1467"/>
            </a:lvl1pPr>
          </a:lstStyle>
          <a:p>
            <a:pPr lvl="0"/>
            <a:r>
              <a:rPr lang="en-US" dirty="0"/>
              <a:t>Click to edit Master text styles</a:t>
            </a:r>
          </a:p>
        </p:txBody>
      </p:sp>
      <p:sp>
        <p:nvSpPr>
          <p:cNvPr id="8" name="Title 7"/>
          <p:cNvSpPr>
            <a:spLocks noGrp="1"/>
          </p:cNvSpPr>
          <p:nvPr>
            <p:ph type="title"/>
          </p:nvPr>
        </p:nvSpPr>
        <p:spPr>
          <a:xfrm>
            <a:off x="583812" y="196327"/>
            <a:ext cx="11151917" cy="1163637"/>
          </a:xfrm>
        </p:spPr>
        <p:txBody>
          <a:bodyPr/>
          <a:lstStyle/>
          <a:p>
            <a:r>
              <a:rPr lang="en-US"/>
              <a:t>Click to edit Master title style</a:t>
            </a:r>
            <a:endParaRPr lang="pt-PT"/>
          </a:p>
        </p:txBody>
      </p:sp>
    </p:spTree>
    <p:extLst>
      <p:ext uri="{BB962C8B-B14F-4D97-AF65-F5344CB8AC3E}">
        <p14:creationId xmlns:p14="http://schemas.microsoft.com/office/powerpoint/2010/main" val="317219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404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8482716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9" r:id="rId22"/>
    <p:sldLayoutId id="2147483690" r:id="rId23"/>
    <p:sldLayoutId id="2147483691" r:id="rId24"/>
    <p:sldLayoutId id="2147483692" r:id="rId25"/>
    <p:sldLayoutId id="2147483660" r:id="rId26"/>
    <p:sldLayoutId id="2147483662" r:id="rId27"/>
    <p:sldLayoutId id="2147483661" r:id="rId28"/>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71119-80F2-44D3-9416-AEF9C0C89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E45997B-DF78-40E1-BA95-D28342A2D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D1C3326-47CA-47CA-BE0A-D184C5EA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C883F-1A8E-4D4E-A84A-2D665415983A}" type="datetimeFigureOut">
              <a:rPr lang="pt-PT" smtClean="0"/>
              <a:t>16/04/2018</a:t>
            </a:fld>
            <a:endParaRPr lang="pt-PT"/>
          </a:p>
        </p:txBody>
      </p:sp>
      <p:sp>
        <p:nvSpPr>
          <p:cNvPr id="5" name="Footer Placeholder 4">
            <a:extLst>
              <a:ext uri="{FF2B5EF4-FFF2-40B4-BE49-F238E27FC236}">
                <a16:creationId xmlns:a16="http://schemas.microsoft.com/office/drawing/2014/main" id="{DAF80661-05A0-480F-970E-9E7382C9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061BD10-5C12-41E4-8BD6-4E40B5D38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6BE60-80C3-4F30-B7D2-2EE54AD1CEAD}" type="slidenum">
              <a:rPr lang="pt-PT" smtClean="0"/>
              <a:t>‹#›</a:t>
            </a:fld>
            <a:endParaRPr lang="pt-PT"/>
          </a:p>
        </p:txBody>
      </p:sp>
    </p:spTree>
    <p:extLst>
      <p:ext uri="{BB962C8B-B14F-4D97-AF65-F5344CB8AC3E}">
        <p14:creationId xmlns:p14="http://schemas.microsoft.com/office/powerpoint/2010/main" val="1966531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png"/><Relationship Id="rId18" Type="http://schemas.openxmlformats.org/officeDocument/2006/relationships/image" Target="../media/image76.jpg"/><Relationship Id="rId26" Type="http://schemas.openxmlformats.org/officeDocument/2006/relationships/image" Target="../media/image83.png"/><Relationship Id="rId3" Type="http://schemas.openxmlformats.org/officeDocument/2006/relationships/image" Target="../media/image61.jpeg"/><Relationship Id="rId21" Type="http://schemas.openxmlformats.org/officeDocument/2006/relationships/image" Target="../media/image79.jpe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gif"/><Relationship Id="rId25"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74.png"/><Relationship Id="rId20" Type="http://schemas.openxmlformats.org/officeDocument/2006/relationships/image" Target="../media/image78.gif"/><Relationship Id="rId29" Type="http://schemas.openxmlformats.org/officeDocument/2006/relationships/image" Target="../media/image86.jpeg"/><Relationship Id="rId1" Type="http://schemas.openxmlformats.org/officeDocument/2006/relationships/slideLayout" Target="../slideLayouts/slideLayout8.xml"/><Relationship Id="rId6" Type="http://schemas.openxmlformats.org/officeDocument/2006/relationships/image" Target="../media/image64.jpg"/><Relationship Id="rId11" Type="http://schemas.openxmlformats.org/officeDocument/2006/relationships/image" Target="../media/image69.png"/><Relationship Id="rId24" Type="http://schemas.openxmlformats.org/officeDocument/2006/relationships/image" Target="../media/image81.jpeg"/><Relationship Id="rId32" Type="http://schemas.openxmlformats.org/officeDocument/2006/relationships/image" Target="../media/image89.png"/><Relationship Id="rId5" Type="http://schemas.openxmlformats.org/officeDocument/2006/relationships/image" Target="../media/image63.jpg"/><Relationship Id="rId15" Type="http://schemas.openxmlformats.org/officeDocument/2006/relationships/image" Target="../media/image73.png"/><Relationship Id="rId23" Type="http://schemas.openxmlformats.org/officeDocument/2006/relationships/hyperlink" Target="https://www.google.pt/url?sa=i&amp;rct=j&amp;q=&amp;esrc=s&amp;source=images&amp;cd=&amp;cad=rja&amp;uact=8&amp;ved=&amp;url=http://bibliotecas.universia.pt/&amp;psig=AFQjCNGsBBfJhFWEwBSVUw4p1hjEHMrR3Q&amp;ust=1467126808874799" TargetMode="External"/><Relationship Id="rId28" Type="http://schemas.openxmlformats.org/officeDocument/2006/relationships/image" Target="../media/image85.jpeg"/><Relationship Id="rId10" Type="http://schemas.openxmlformats.org/officeDocument/2006/relationships/image" Target="../media/image68.jp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84.jpeg"/><Relationship Id="rId30"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member-offers/dreamspark-student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www.sourcetreeapp.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spnet/core/mvc/views/tag-helpers/intro?view=aspnetcore-2.1" TargetMode="External"/><Relationship Id="rId3" Type="http://schemas.openxmlformats.org/officeDocument/2006/relationships/hyperlink" Target="https://docs.microsoft.com/en-us/aspnet/core/mvc/overview?view=aspnetcore-2.1" TargetMode="External"/><Relationship Id="rId7" Type="http://schemas.openxmlformats.org/officeDocument/2006/relationships/hyperlink" Target="https://docs.microsoft.com/en-us/aspnet/core/mvc/views/overview?view=aspnetcore-2.1"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hyperlink" Target="https://docs.microsoft.com/en-us/aspnet/core/mvc/views/razor?view=aspnetcore-2.1" TargetMode="External"/><Relationship Id="rId11" Type="http://schemas.openxmlformats.org/officeDocument/2006/relationships/hyperlink" Target="https://docs.microsoft.com/en-us/aspnet/core/mvc/models/validation?view=aspnetcore-2.1" TargetMode="External"/><Relationship Id="rId5" Type="http://schemas.openxmlformats.org/officeDocument/2006/relationships/hyperlink" Target="https://docs.microsoft.com/en-us/aspnet/core/mvc/razor-pages/index?view=aspnetcore-2.1" TargetMode="External"/><Relationship Id="rId10" Type="http://schemas.openxmlformats.org/officeDocument/2006/relationships/hyperlink" Target="https://docs.microsoft.com/en-us/aspnet/core/mvc/models/model-binding?view=aspnetcore-2.1" TargetMode="External"/><Relationship Id="rId4" Type="http://schemas.openxmlformats.org/officeDocument/2006/relationships/hyperlink" Target="https://docs.microsoft.com/en-us/aspnet/core/testing/index?view=aspnetcore-2.1" TargetMode="External"/><Relationship Id="rId9" Type="http://schemas.openxmlformats.org/officeDocument/2006/relationships/hyperlink" Target="https://docs.microsoft.com/en-us/aspnet/core/web-api/advanced/formatting?view=aspnetcore-2.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spnet/core/spa/angular?view=aspnetcore-2.1" TargetMode="External"/><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hyperlink" Target="https://docs.microsoft.com/en-us/aspnet/core/client-side/bootstrap?view=aspnetcore-2.1" TargetMode="External"/><Relationship Id="rId4" Type="http://schemas.openxmlformats.org/officeDocument/2006/relationships/hyperlink" Target="https://docs.microsoft.com/en-us/aspnet/core/spa/react?view=aspnetcore-2.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dotnet/standard/net-standard" TargetMode="External"/><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hyperlink" Target="https://docs.microsoft.com/en-us/dotnet/core/porting/windows-compat-pac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mailto:joao.sousa@devscope.n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4.emf"/><Relationship Id="rId3" Type="http://schemas.openxmlformats.org/officeDocument/2006/relationships/image" Target="../media/image104.emf"/><Relationship Id="rId7" Type="http://schemas.openxmlformats.org/officeDocument/2006/relationships/image" Target="../media/image108.emf"/><Relationship Id="rId12" Type="http://schemas.openxmlformats.org/officeDocument/2006/relationships/image" Target="../media/image113.emf"/><Relationship Id="rId17" Type="http://schemas.openxmlformats.org/officeDocument/2006/relationships/image" Target="../media/image118.emf"/><Relationship Id="rId2" Type="http://schemas.openxmlformats.org/officeDocument/2006/relationships/notesSlide" Target="../notesSlides/notesSlide38.xml"/><Relationship Id="rId16" Type="http://schemas.openxmlformats.org/officeDocument/2006/relationships/image" Target="../media/image117.emf"/><Relationship Id="rId1" Type="http://schemas.openxmlformats.org/officeDocument/2006/relationships/slideLayout" Target="../slideLayouts/slideLayout46.xml"/><Relationship Id="rId6" Type="http://schemas.openxmlformats.org/officeDocument/2006/relationships/image" Target="../media/image107.emf"/><Relationship Id="rId11" Type="http://schemas.openxmlformats.org/officeDocument/2006/relationships/image" Target="../media/image112.emf"/><Relationship Id="rId5" Type="http://schemas.openxmlformats.org/officeDocument/2006/relationships/image" Target="../media/image106.emf"/><Relationship Id="rId15" Type="http://schemas.openxmlformats.org/officeDocument/2006/relationships/image" Target="../media/image11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 Id="rId1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hyperlink" Target="mailto:pedro.sousa@devscope.net"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7.emf"/><Relationship Id="rId3" Type="http://schemas.openxmlformats.org/officeDocument/2006/relationships/image" Target="../media/image105.emf"/><Relationship Id="rId7" Type="http://schemas.openxmlformats.org/officeDocument/2006/relationships/image" Target="../media/image111.emf"/><Relationship Id="rId12" Type="http://schemas.openxmlformats.org/officeDocument/2006/relationships/image" Target="../media/image116.emf"/><Relationship Id="rId2" Type="http://schemas.openxmlformats.org/officeDocument/2006/relationships/image" Target="../media/image104.emf"/><Relationship Id="rId16" Type="http://schemas.openxmlformats.org/officeDocument/2006/relationships/image" Target="../media/image118.emf"/><Relationship Id="rId1" Type="http://schemas.openxmlformats.org/officeDocument/2006/relationships/slideLayout" Target="../slideLayouts/slideLayout46.xml"/><Relationship Id="rId6" Type="http://schemas.openxmlformats.org/officeDocument/2006/relationships/image" Target="../media/image108.emf"/><Relationship Id="rId11" Type="http://schemas.openxmlformats.org/officeDocument/2006/relationships/image" Target="../media/image115.png"/><Relationship Id="rId5" Type="http://schemas.openxmlformats.org/officeDocument/2006/relationships/image" Target="../media/image107.emf"/><Relationship Id="rId15" Type="http://schemas.openxmlformats.org/officeDocument/2006/relationships/image" Target="../media/image110.emf"/><Relationship Id="rId10" Type="http://schemas.openxmlformats.org/officeDocument/2006/relationships/image" Target="../media/image114.emf"/><Relationship Id="rId4" Type="http://schemas.openxmlformats.org/officeDocument/2006/relationships/image" Target="../media/image106.emf"/><Relationship Id="rId9" Type="http://schemas.openxmlformats.org/officeDocument/2006/relationships/image" Target="../media/image113.emf"/><Relationship Id="rId14" Type="http://schemas.openxmlformats.org/officeDocument/2006/relationships/image" Target="../media/image109.emf"/></Relationships>
</file>

<file path=ppt/slides/_rels/slide41.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3.emf"/><Relationship Id="rId3" Type="http://schemas.openxmlformats.org/officeDocument/2006/relationships/image" Target="../media/image109.emf"/><Relationship Id="rId7" Type="http://schemas.openxmlformats.org/officeDocument/2006/relationships/image" Target="../media/image106.emf"/><Relationship Id="rId12" Type="http://schemas.openxmlformats.org/officeDocument/2006/relationships/image" Target="../media/image112.emf"/><Relationship Id="rId2" Type="http://schemas.openxmlformats.org/officeDocument/2006/relationships/image" Target="../media/image108.emf"/><Relationship Id="rId16" Type="http://schemas.openxmlformats.org/officeDocument/2006/relationships/image" Target="../media/image118.emf"/><Relationship Id="rId1" Type="http://schemas.openxmlformats.org/officeDocument/2006/relationships/slideLayout" Target="../slideLayouts/slideLayout46.xml"/><Relationship Id="rId6" Type="http://schemas.openxmlformats.org/officeDocument/2006/relationships/image" Target="../media/image105.emf"/><Relationship Id="rId11" Type="http://schemas.openxmlformats.org/officeDocument/2006/relationships/image" Target="../media/image115.png"/><Relationship Id="rId5" Type="http://schemas.openxmlformats.org/officeDocument/2006/relationships/image" Target="../media/image104.emf"/><Relationship Id="rId15" Type="http://schemas.openxmlformats.org/officeDocument/2006/relationships/image" Target="../media/image117.emf"/><Relationship Id="rId10" Type="http://schemas.openxmlformats.org/officeDocument/2006/relationships/image" Target="../media/image114.emf"/><Relationship Id="rId4" Type="http://schemas.openxmlformats.org/officeDocument/2006/relationships/image" Target="../media/image110.emf"/><Relationship Id="rId9" Type="http://schemas.openxmlformats.org/officeDocument/2006/relationships/image" Target="../media/image111.emf"/><Relationship Id="rId14" Type="http://schemas.openxmlformats.org/officeDocument/2006/relationships/image" Target="../media/image116.emf"/></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128.png"/><Relationship Id="rId5" Type="http://schemas.openxmlformats.org/officeDocument/2006/relationships/image" Target="../media/image9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2" Type="http://schemas.openxmlformats.org/officeDocument/2006/relationships/notesSlide" Target="../notesSlides/notesSlide55.xml"/><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hyperlink" Target="https://portal.azure.com/" TargetMode="External"/><Relationship Id="rId4" Type="http://schemas.openxmlformats.org/officeDocument/2006/relationships/hyperlink" Target="https://filezilla-project.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xml"/><Relationship Id="rId1" Type="http://schemas.openxmlformats.org/officeDocument/2006/relationships/slideLayout" Target="../slideLayouts/slideLayout42.xml"/><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gif"/><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33"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43.gif"/><Relationship Id="rId20" Type="http://schemas.openxmlformats.org/officeDocument/2006/relationships/image" Target="../media/image47.jpeg"/><Relationship Id="rId29"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png"/><Relationship Id="rId5" Type="http://schemas.openxmlformats.org/officeDocument/2006/relationships/image" Target="../media/image32.jpg"/><Relationship Id="rId15" Type="http://schemas.openxmlformats.org/officeDocument/2006/relationships/image" Target="../media/image42.jpg"/><Relationship Id="rId23" Type="http://schemas.openxmlformats.org/officeDocument/2006/relationships/image" Target="../media/image50.png"/><Relationship Id="rId28" Type="http://schemas.openxmlformats.org/officeDocument/2006/relationships/image" Target="../media/image55.emf"/><Relationship Id="rId10" Type="http://schemas.openxmlformats.org/officeDocument/2006/relationships/image" Target="../media/image37.jpg"/><Relationship Id="rId19" Type="http://schemas.openxmlformats.org/officeDocument/2006/relationships/image" Target="../media/image46.jp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41.gif"/><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1524000"/>
            <a:ext cx="7396418" cy="2204700"/>
          </a:xfrm>
        </p:spPr>
        <p:txBody>
          <a:bodyPr>
            <a:normAutofit/>
          </a:bodyPr>
          <a:lstStyle/>
          <a:p>
            <a:r>
              <a:rPr lang="en-US" sz="4700" dirty="0"/>
              <a:t>ASP.NET Core 2.0 and Deployment Microsoft Azure</a:t>
            </a:r>
            <a:endParaRPr lang="pt-PT" sz="4700" dirty="0"/>
          </a:p>
        </p:txBody>
      </p:sp>
      <p:sp>
        <p:nvSpPr>
          <p:cNvPr id="3" name="Text Placeholder 2"/>
          <p:cNvSpPr>
            <a:spLocks noGrp="1"/>
          </p:cNvSpPr>
          <p:nvPr>
            <p:ph type="body" sz="quarter" idx="14"/>
          </p:nvPr>
        </p:nvSpPr>
        <p:spPr>
          <a:xfrm>
            <a:off x="365553" y="3064043"/>
            <a:ext cx="8085658" cy="1572125"/>
          </a:xfrm>
        </p:spPr>
        <p:txBody>
          <a:bodyPr/>
          <a:lstStyle/>
          <a:p>
            <a:r>
              <a:rPr lang="en-US" sz="2549" b="1" dirty="0"/>
              <a:t>João Sousa</a:t>
            </a:r>
          </a:p>
          <a:p>
            <a:pPr fontAlgn="base"/>
            <a:r>
              <a:rPr lang="en-US" sz="2549" dirty="0"/>
              <a:t>Product Manager</a:t>
            </a:r>
          </a:p>
          <a:p>
            <a:pPr fontAlgn="base"/>
            <a:endParaRPr lang="en-US" sz="2549" b="1" dirty="0"/>
          </a:p>
          <a:p>
            <a:r>
              <a:rPr lang="en-US" sz="2549" b="1" dirty="0"/>
              <a:t>Pedro Sousa</a:t>
            </a:r>
          </a:p>
          <a:p>
            <a:r>
              <a:rPr lang="en-US" sz="2549" dirty="0"/>
              <a:t>System Engineer</a:t>
            </a:r>
          </a:p>
          <a:p>
            <a:endParaRPr lang="pt-PT" sz="2549" dirty="0"/>
          </a:p>
        </p:txBody>
      </p:sp>
      <p:sp>
        <p:nvSpPr>
          <p:cNvPr id="5" name="Title 1"/>
          <p:cNvSpPr txBox="1">
            <a:spLocks/>
          </p:cNvSpPr>
          <p:nvPr/>
        </p:nvSpPr>
        <p:spPr>
          <a:xfrm>
            <a:off x="269302" y="252339"/>
            <a:ext cx="11474096" cy="56474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705" b="1" dirty="0">
                <a:solidFill>
                  <a:schemeClr val="bg1"/>
                </a:solidFill>
              </a:rPr>
              <a:t>ISEP </a:t>
            </a:r>
            <a:r>
              <a:rPr lang="pt-PT" sz="4705" b="1" dirty="0" err="1">
                <a:solidFill>
                  <a:schemeClr val="bg1"/>
                </a:solidFill>
              </a:rPr>
              <a:t>April</a:t>
            </a:r>
            <a:r>
              <a:rPr lang="pt-PT" sz="4705" b="1" dirty="0">
                <a:solidFill>
                  <a:schemeClr val="bg1"/>
                </a:solidFill>
              </a:rPr>
              <a:t> 2018</a:t>
            </a:r>
          </a:p>
        </p:txBody>
      </p:sp>
      <p:pic>
        <p:nvPicPr>
          <p:cNvPr id="6" name="Picture 2" descr="https://intranet.devscope.net/operacional/marketing/Branding/Logotipo%20Devscope/devscope_squ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4699665"/>
            <a:ext cx="1411849" cy="14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4CD39-DBD7-4FCE-AFF7-65E731654C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614" y="2042297"/>
            <a:ext cx="1944500" cy="434556"/>
          </a:xfrm>
          <a:prstGeom prst="rect">
            <a:avLst/>
          </a:prstGeom>
        </p:spPr>
      </p:pic>
      <p:pic>
        <p:nvPicPr>
          <p:cNvPr id="10" name="Picture 9">
            <a:extLst>
              <a:ext uri="{FF2B5EF4-FFF2-40B4-BE49-F238E27FC236}">
                <a16:creationId xmlns:a16="http://schemas.microsoft.com/office/drawing/2014/main" id="{6833FA0E-AE17-4E5A-BBAB-48B12885E349}"/>
              </a:ext>
            </a:extLst>
          </p:cNvPr>
          <p:cNvPicPr/>
          <p:nvPr/>
        </p:nvPicPr>
        <p:blipFill>
          <a:blip r:embed="rId4">
            <a:extLst>
              <a:ext uri="{28A0092B-C50C-407E-A947-70E740481C1C}">
                <a14:useLocalDpi xmlns:a14="http://schemas.microsoft.com/office/drawing/2010/main" val="0"/>
              </a:ext>
            </a:extLst>
          </a:blip>
          <a:stretch>
            <a:fillRect/>
          </a:stretch>
        </p:blipFill>
        <p:spPr>
          <a:xfrm>
            <a:off x="2595403" y="2619735"/>
            <a:ext cx="1871296" cy="598571"/>
          </a:xfrm>
          <a:prstGeom prst="rect">
            <a:avLst/>
          </a:prstGeom>
        </p:spPr>
      </p:pic>
      <p:pic>
        <p:nvPicPr>
          <p:cNvPr id="11" name="Picture 10">
            <a:extLst>
              <a:ext uri="{FF2B5EF4-FFF2-40B4-BE49-F238E27FC236}">
                <a16:creationId xmlns:a16="http://schemas.microsoft.com/office/drawing/2014/main" id="{28DF3FF1-8B9D-46D2-B7BB-B286C45C47E4}"/>
              </a:ext>
            </a:extLst>
          </p:cNvPr>
          <p:cNvPicPr/>
          <p:nvPr/>
        </p:nvPicPr>
        <p:blipFill>
          <a:blip r:embed="rId5">
            <a:extLst>
              <a:ext uri="{28A0092B-C50C-407E-A947-70E740481C1C}">
                <a14:useLocalDpi xmlns:a14="http://schemas.microsoft.com/office/drawing/2010/main" val="0"/>
              </a:ext>
            </a:extLst>
          </a:blip>
          <a:stretch>
            <a:fillRect/>
          </a:stretch>
        </p:blipFill>
        <p:spPr>
          <a:xfrm>
            <a:off x="821343" y="1225396"/>
            <a:ext cx="1278253" cy="548913"/>
          </a:xfrm>
          <a:prstGeom prst="rect">
            <a:avLst/>
          </a:prstGeom>
        </p:spPr>
      </p:pic>
      <p:pic>
        <p:nvPicPr>
          <p:cNvPr id="12" name="Picture 11">
            <a:extLst>
              <a:ext uri="{FF2B5EF4-FFF2-40B4-BE49-F238E27FC236}">
                <a16:creationId xmlns:a16="http://schemas.microsoft.com/office/drawing/2014/main" id="{6C3C87D3-2E5D-4275-9563-98EBD69AFC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417" y="4169168"/>
            <a:ext cx="1533180" cy="489091"/>
          </a:xfrm>
          <a:prstGeom prst="rect">
            <a:avLst/>
          </a:prstGeom>
        </p:spPr>
      </p:pic>
      <p:pic>
        <p:nvPicPr>
          <p:cNvPr id="13" name="Picture 12">
            <a:extLst>
              <a:ext uri="{FF2B5EF4-FFF2-40B4-BE49-F238E27FC236}">
                <a16:creationId xmlns:a16="http://schemas.microsoft.com/office/drawing/2014/main" id="{B24C3A42-784D-4080-ADA0-2E48AA24920D}"/>
              </a:ext>
            </a:extLst>
          </p:cNvPr>
          <p:cNvPicPr/>
          <p:nvPr/>
        </p:nvPicPr>
        <p:blipFill>
          <a:blip r:embed="rId7">
            <a:extLst>
              <a:ext uri="{28A0092B-C50C-407E-A947-70E740481C1C}">
                <a14:useLocalDpi xmlns:a14="http://schemas.microsoft.com/office/drawing/2010/main" val="0"/>
              </a:ext>
            </a:extLst>
          </a:blip>
          <a:stretch>
            <a:fillRect/>
          </a:stretch>
        </p:blipFill>
        <p:spPr>
          <a:xfrm>
            <a:off x="9278085" y="2031419"/>
            <a:ext cx="1339457" cy="676128"/>
          </a:xfrm>
          <a:prstGeom prst="rect">
            <a:avLst/>
          </a:prstGeom>
        </p:spPr>
      </p:pic>
      <p:pic>
        <p:nvPicPr>
          <p:cNvPr id="15" name="Picture 14">
            <a:extLst>
              <a:ext uri="{FF2B5EF4-FFF2-40B4-BE49-F238E27FC236}">
                <a16:creationId xmlns:a16="http://schemas.microsoft.com/office/drawing/2014/main" id="{FA48F8FA-4B4A-40C6-B764-A1D15F568765}"/>
              </a:ext>
            </a:extLst>
          </p:cNvPr>
          <p:cNvPicPr/>
          <p:nvPr/>
        </p:nvPicPr>
        <p:blipFill>
          <a:blip r:embed="rId8">
            <a:extLst>
              <a:ext uri="{28A0092B-C50C-407E-A947-70E740481C1C}">
                <a14:useLocalDpi xmlns:a14="http://schemas.microsoft.com/office/drawing/2010/main" val="0"/>
              </a:ext>
            </a:extLst>
          </a:blip>
          <a:stretch>
            <a:fillRect/>
          </a:stretch>
        </p:blipFill>
        <p:spPr>
          <a:xfrm>
            <a:off x="2713821" y="1237380"/>
            <a:ext cx="1734820" cy="578509"/>
          </a:xfrm>
          <a:prstGeom prst="rect">
            <a:avLst/>
          </a:prstGeom>
        </p:spPr>
      </p:pic>
      <p:pic>
        <p:nvPicPr>
          <p:cNvPr id="16" name="Picture 15">
            <a:extLst>
              <a:ext uri="{FF2B5EF4-FFF2-40B4-BE49-F238E27FC236}">
                <a16:creationId xmlns:a16="http://schemas.microsoft.com/office/drawing/2014/main" id="{3DDB7103-E439-4943-91A1-3FFA9C052A03}"/>
              </a:ext>
            </a:extLst>
          </p:cNvPr>
          <p:cNvPicPr/>
          <p:nvPr/>
        </p:nvPicPr>
        <p:blipFill>
          <a:blip r:embed="rId9">
            <a:extLst>
              <a:ext uri="{28A0092B-C50C-407E-A947-70E740481C1C}">
                <a14:useLocalDpi xmlns:a14="http://schemas.microsoft.com/office/drawing/2010/main" val="0"/>
              </a:ext>
            </a:extLst>
          </a:blip>
          <a:stretch>
            <a:fillRect/>
          </a:stretch>
        </p:blipFill>
        <p:spPr>
          <a:xfrm>
            <a:off x="6982744" y="2534940"/>
            <a:ext cx="1865957" cy="651833"/>
          </a:xfrm>
          <a:prstGeom prst="rect">
            <a:avLst/>
          </a:prstGeom>
        </p:spPr>
      </p:pic>
      <p:pic>
        <p:nvPicPr>
          <p:cNvPr id="17" name="Picture 16">
            <a:extLst>
              <a:ext uri="{FF2B5EF4-FFF2-40B4-BE49-F238E27FC236}">
                <a16:creationId xmlns:a16="http://schemas.microsoft.com/office/drawing/2014/main" id="{EA6BA773-E519-4735-86B7-0A950DA87D8A}"/>
              </a:ext>
            </a:extLst>
          </p:cNvPr>
          <p:cNvPicPr/>
          <p:nvPr/>
        </p:nvPicPr>
        <p:blipFill>
          <a:blip r:embed="rId10">
            <a:extLst>
              <a:ext uri="{28A0092B-C50C-407E-A947-70E740481C1C}">
                <a14:useLocalDpi xmlns:a14="http://schemas.microsoft.com/office/drawing/2010/main" val="0"/>
              </a:ext>
            </a:extLst>
          </a:blip>
          <a:stretch>
            <a:fillRect/>
          </a:stretch>
        </p:blipFill>
        <p:spPr>
          <a:xfrm>
            <a:off x="2881817" y="3813399"/>
            <a:ext cx="1957841" cy="777976"/>
          </a:xfrm>
          <a:prstGeom prst="rect">
            <a:avLst/>
          </a:prstGeom>
        </p:spPr>
      </p:pic>
      <p:pic>
        <p:nvPicPr>
          <p:cNvPr id="18" name="Picture 17">
            <a:extLst>
              <a:ext uri="{FF2B5EF4-FFF2-40B4-BE49-F238E27FC236}">
                <a16:creationId xmlns:a16="http://schemas.microsoft.com/office/drawing/2014/main" id="{E2D9AA41-450A-496E-9EFB-917EF7BC983A}"/>
              </a:ext>
            </a:extLst>
          </p:cNvPr>
          <p:cNvPicPr>
            <a:picLocks noChangeAspect="1"/>
          </p:cNvPicPr>
          <p:nvPr/>
        </p:nvPicPr>
        <p:blipFill>
          <a:blip r:embed="rId11"/>
          <a:stretch>
            <a:fillRect/>
          </a:stretch>
        </p:blipFill>
        <p:spPr>
          <a:xfrm>
            <a:off x="10341990" y="5639892"/>
            <a:ext cx="1260677" cy="1004387"/>
          </a:xfrm>
          <a:prstGeom prst="rect">
            <a:avLst/>
          </a:prstGeom>
        </p:spPr>
      </p:pic>
      <p:pic>
        <p:nvPicPr>
          <p:cNvPr id="19" name="Picture 18">
            <a:extLst>
              <a:ext uri="{FF2B5EF4-FFF2-40B4-BE49-F238E27FC236}">
                <a16:creationId xmlns:a16="http://schemas.microsoft.com/office/drawing/2014/main" id="{9639FF63-5AF7-49C0-B6FD-946082DD4CF3}"/>
              </a:ext>
            </a:extLst>
          </p:cNvPr>
          <p:cNvPicPr>
            <a:picLocks noChangeAspect="1"/>
          </p:cNvPicPr>
          <p:nvPr/>
        </p:nvPicPr>
        <p:blipFill>
          <a:blip r:embed="rId12"/>
          <a:stretch>
            <a:fillRect/>
          </a:stretch>
        </p:blipFill>
        <p:spPr>
          <a:xfrm>
            <a:off x="4835345" y="1957346"/>
            <a:ext cx="1520056" cy="1045911"/>
          </a:xfrm>
          <a:prstGeom prst="rect">
            <a:avLst/>
          </a:prstGeom>
        </p:spPr>
      </p:pic>
      <p:pic>
        <p:nvPicPr>
          <p:cNvPr id="20" name="Picture 19">
            <a:extLst>
              <a:ext uri="{FF2B5EF4-FFF2-40B4-BE49-F238E27FC236}">
                <a16:creationId xmlns:a16="http://schemas.microsoft.com/office/drawing/2014/main" id="{140B6A36-23B9-432D-9977-82BC20FCE0B9}"/>
              </a:ext>
            </a:extLst>
          </p:cNvPr>
          <p:cNvPicPr>
            <a:picLocks noChangeAspect="1"/>
          </p:cNvPicPr>
          <p:nvPr/>
        </p:nvPicPr>
        <p:blipFill>
          <a:blip r:embed="rId13"/>
          <a:stretch>
            <a:fillRect/>
          </a:stretch>
        </p:blipFill>
        <p:spPr>
          <a:xfrm>
            <a:off x="5743786" y="3471621"/>
            <a:ext cx="1238959" cy="690121"/>
          </a:xfrm>
          <a:prstGeom prst="rect">
            <a:avLst/>
          </a:prstGeom>
        </p:spPr>
      </p:pic>
      <p:pic>
        <p:nvPicPr>
          <p:cNvPr id="21" name="Picture 20">
            <a:extLst>
              <a:ext uri="{FF2B5EF4-FFF2-40B4-BE49-F238E27FC236}">
                <a16:creationId xmlns:a16="http://schemas.microsoft.com/office/drawing/2014/main" id="{EFE457DC-464F-4D4E-9397-722483685A1D}"/>
              </a:ext>
            </a:extLst>
          </p:cNvPr>
          <p:cNvPicPr>
            <a:picLocks noChangeAspect="1"/>
          </p:cNvPicPr>
          <p:nvPr/>
        </p:nvPicPr>
        <p:blipFill>
          <a:blip r:embed="rId14"/>
          <a:stretch>
            <a:fillRect/>
          </a:stretch>
        </p:blipFill>
        <p:spPr>
          <a:xfrm>
            <a:off x="4556393" y="364192"/>
            <a:ext cx="1297880" cy="651632"/>
          </a:xfrm>
          <a:prstGeom prst="rect">
            <a:avLst/>
          </a:prstGeom>
        </p:spPr>
      </p:pic>
      <p:pic>
        <p:nvPicPr>
          <p:cNvPr id="24" name="Picture 23">
            <a:extLst>
              <a:ext uri="{FF2B5EF4-FFF2-40B4-BE49-F238E27FC236}">
                <a16:creationId xmlns:a16="http://schemas.microsoft.com/office/drawing/2014/main" id="{AB4951BC-90A2-42F1-85A1-D9FB637ACDE5}"/>
              </a:ext>
            </a:extLst>
          </p:cNvPr>
          <p:cNvPicPr>
            <a:picLocks noChangeAspect="1"/>
          </p:cNvPicPr>
          <p:nvPr/>
        </p:nvPicPr>
        <p:blipFill>
          <a:blip r:embed="rId15"/>
          <a:stretch>
            <a:fillRect/>
          </a:stretch>
        </p:blipFill>
        <p:spPr>
          <a:xfrm>
            <a:off x="6668455" y="1121336"/>
            <a:ext cx="1983245" cy="947875"/>
          </a:xfrm>
          <a:prstGeom prst="rect">
            <a:avLst/>
          </a:prstGeom>
        </p:spPr>
      </p:pic>
      <p:pic>
        <p:nvPicPr>
          <p:cNvPr id="25" name="Picture 24">
            <a:extLst>
              <a:ext uri="{FF2B5EF4-FFF2-40B4-BE49-F238E27FC236}">
                <a16:creationId xmlns:a16="http://schemas.microsoft.com/office/drawing/2014/main" id="{BB4BF514-A19E-4576-BD44-3A88A86914AB}"/>
              </a:ext>
            </a:extLst>
          </p:cNvPr>
          <p:cNvPicPr>
            <a:picLocks noChangeAspect="1"/>
          </p:cNvPicPr>
          <p:nvPr/>
        </p:nvPicPr>
        <p:blipFill>
          <a:blip r:embed="rId16"/>
          <a:stretch>
            <a:fillRect/>
          </a:stretch>
        </p:blipFill>
        <p:spPr>
          <a:xfrm>
            <a:off x="681560" y="2826223"/>
            <a:ext cx="944040" cy="790539"/>
          </a:xfrm>
          <a:prstGeom prst="rect">
            <a:avLst/>
          </a:prstGeom>
        </p:spPr>
      </p:pic>
      <p:pic>
        <p:nvPicPr>
          <p:cNvPr id="26" name="Picture 25">
            <a:extLst>
              <a:ext uri="{FF2B5EF4-FFF2-40B4-BE49-F238E27FC236}">
                <a16:creationId xmlns:a16="http://schemas.microsoft.com/office/drawing/2014/main" id="{29A8B5C7-6B05-4125-BA77-9E16FE5890A5}"/>
              </a:ext>
            </a:extLst>
          </p:cNvPr>
          <p:cNvPicPr/>
          <p:nvPr/>
        </p:nvPicPr>
        <p:blipFill>
          <a:blip r:embed="rId17">
            <a:extLst>
              <a:ext uri="{28A0092B-C50C-407E-A947-70E740481C1C}">
                <a14:useLocalDpi xmlns:a14="http://schemas.microsoft.com/office/drawing/2010/main" val="0"/>
              </a:ext>
            </a:extLst>
          </a:blip>
          <a:stretch>
            <a:fillRect/>
          </a:stretch>
        </p:blipFill>
        <p:spPr>
          <a:xfrm>
            <a:off x="2566139" y="390019"/>
            <a:ext cx="1674323" cy="506981"/>
          </a:xfrm>
          <a:prstGeom prst="rect">
            <a:avLst/>
          </a:prstGeom>
        </p:spPr>
      </p:pic>
      <p:pic>
        <p:nvPicPr>
          <p:cNvPr id="22" name="Picture 21">
            <a:extLst>
              <a:ext uri="{FF2B5EF4-FFF2-40B4-BE49-F238E27FC236}">
                <a16:creationId xmlns:a16="http://schemas.microsoft.com/office/drawing/2014/main" id="{BD4A6BAF-CA7D-458A-B4EF-9BA50CEB22F8}"/>
              </a:ext>
            </a:extLst>
          </p:cNvPr>
          <p:cNvPicPr/>
          <p:nvPr/>
        </p:nvPicPr>
        <p:blipFill rotWithShape="1">
          <a:blip r:embed="rId18">
            <a:extLst>
              <a:ext uri="{28A0092B-C50C-407E-A947-70E740481C1C}">
                <a14:useLocalDpi xmlns:a14="http://schemas.microsoft.com/office/drawing/2010/main" val="0"/>
              </a:ext>
            </a:extLst>
          </a:blip>
          <a:srcRect t="10884" b="11301"/>
          <a:stretch/>
        </p:blipFill>
        <p:spPr bwMode="auto">
          <a:xfrm>
            <a:off x="7939471" y="3467324"/>
            <a:ext cx="1382256" cy="1103709"/>
          </a:xfrm>
          <a:prstGeom prst="rect">
            <a:avLst/>
          </a:prstGeom>
          <a:ln>
            <a:noFill/>
          </a:ln>
          <a:extLst>
            <a:ext uri="{53640926-AAD7-44d8-BBD7-CCE9431645EC}">
              <a14:shadowObscured xmlns="" xmlns:a14="http://schemas.microsoft.com/office/drawing/2010/main"/>
            </a:ext>
          </a:extLst>
        </p:spPr>
      </p:pic>
      <p:pic>
        <p:nvPicPr>
          <p:cNvPr id="23" name="Picture 22">
            <a:extLst>
              <a:ext uri="{FF2B5EF4-FFF2-40B4-BE49-F238E27FC236}">
                <a16:creationId xmlns:a16="http://schemas.microsoft.com/office/drawing/2014/main" id="{36340E50-25DA-4593-8EA2-1ACABA40888A}"/>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1007740" y="4981642"/>
            <a:ext cx="1981921" cy="690577"/>
          </a:xfrm>
          <a:prstGeom prst="rect">
            <a:avLst/>
          </a:prstGeom>
        </p:spPr>
      </p:pic>
      <p:pic>
        <p:nvPicPr>
          <p:cNvPr id="27" name="Picture 26">
            <a:extLst>
              <a:ext uri="{FF2B5EF4-FFF2-40B4-BE49-F238E27FC236}">
                <a16:creationId xmlns:a16="http://schemas.microsoft.com/office/drawing/2014/main" id="{88361B12-01B7-4539-B780-04DF8517CD41}"/>
              </a:ext>
            </a:extLst>
          </p:cNvPr>
          <p:cNvPicPr/>
          <p:nvPr/>
        </p:nvPicPr>
        <p:blipFill rotWithShape="1">
          <a:blip r:embed="rId20">
            <a:extLst>
              <a:ext uri="{28A0092B-C50C-407E-A947-70E740481C1C}">
                <a14:useLocalDpi xmlns:a14="http://schemas.microsoft.com/office/drawing/2010/main" val="0"/>
              </a:ext>
            </a:extLst>
          </a:blip>
          <a:srcRect t="25496" b="23330"/>
          <a:stretch/>
        </p:blipFill>
        <p:spPr bwMode="auto">
          <a:xfrm>
            <a:off x="3517357" y="4518279"/>
            <a:ext cx="2259753" cy="963507"/>
          </a:xfrm>
          <a:prstGeom prst="rect">
            <a:avLst/>
          </a:prstGeom>
          <a:ln>
            <a:noFill/>
          </a:ln>
          <a:extLst>
            <a:ext uri="{53640926-AAD7-44d8-BBD7-CCE9431645EC}">
              <a14:shadowObscured xmlns="" xmlns:a14="http://schemas.microsoft.com/office/drawing/2010/main"/>
            </a:ext>
          </a:extLst>
        </p:spPr>
      </p:pic>
      <p:pic>
        <p:nvPicPr>
          <p:cNvPr id="28" name="Picture 27">
            <a:extLst>
              <a:ext uri="{FF2B5EF4-FFF2-40B4-BE49-F238E27FC236}">
                <a16:creationId xmlns:a16="http://schemas.microsoft.com/office/drawing/2014/main" id="{08CE5F08-D72B-49B2-8367-469E927489EB}"/>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8400504" y="4851588"/>
            <a:ext cx="1842445" cy="594977"/>
          </a:xfrm>
          <a:prstGeom prst="rect">
            <a:avLst/>
          </a:prstGeom>
        </p:spPr>
      </p:pic>
      <p:pic>
        <p:nvPicPr>
          <p:cNvPr id="29" name="Picture 28">
            <a:extLst>
              <a:ext uri="{FF2B5EF4-FFF2-40B4-BE49-F238E27FC236}">
                <a16:creationId xmlns:a16="http://schemas.microsoft.com/office/drawing/2014/main" id="{842ACDAC-26AE-4FEB-9CEB-F28141174271}"/>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6056503" y="4481902"/>
            <a:ext cx="1354667" cy="667173"/>
          </a:xfrm>
          <a:prstGeom prst="rect">
            <a:avLst/>
          </a:prstGeom>
        </p:spPr>
      </p:pic>
      <p:pic>
        <p:nvPicPr>
          <p:cNvPr id="30" name="Picture 29" descr="http://noticias.universia.pt/pt/images/universia/u/um/umi/uminho.jpg">
            <a:hlinkClick r:id="rId23"/>
            <a:extLst>
              <a:ext uri="{FF2B5EF4-FFF2-40B4-BE49-F238E27FC236}">
                <a16:creationId xmlns:a16="http://schemas.microsoft.com/office/drawing/2014/main" id="{418C0EC2-109A-4B74-A2DC-8379851DBB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939" y="5889908"/>
            <a:ext cx="10795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romano\AppData\Local\Microsoft\Windows\INetCacheContent.Word\download (1).png">
            <a:extLst>
              <a:ext uri="{FF2B5EF4-FFF2-40B4-BE49-F238E27FC236}">
                <a16:creationId xmlns:a16="http://schemas.microsoft.com/office/drawing/2014/main" id="{6A062BF4-A5EE-4FA8-962A-E1FA9440B7BB}"/>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84205" y="5858841"/>
            <a:ext cx="1365968" cy="744327"/>
          </a:xfrm>
          <a:prstGeom prst="rect">
            <a:avLst/>
          </a:prstGeom>
          <a:noFill/>
          <a:ln>
            <a:noFill/>
          </a:ln>
        </p:spPr>
      </p:pic>
      <p:pic>
        <p:nvPicPr>
          <p:cNvPr id="32" name="Picture 31">
            <a:extLst>
              <a:ext uri="{FF2B5EF4-FFF2-40B4-BE49-F238E27FC236}">
                <a16:creationId xmlns:a16="http://schemas.microsoft.com/office/drawing/2014/main" id="{303016CF-CF75-4141-8B93-8F4E8DE6D6C9}"/>
              </a:ext>
            </a:extLst>
          </p:cNvPr>
          <p:cNvPicPr/>
          <p:nvPr/>
        </p:nvPicPr>
        <p:blipFill rotWithShape="1">
          <a:blip r:embed="rId26">
            <a:extLst>
              <a:ext uri="{28A0092B-C50C-407E-A947-70E740481C1C}">
                <a14:useLocalDpi xmlns:a14="http://schemas.microsoft.com/office/drawing/2010/main" val="0"/>
              </a:ext>
            </a:extLst>
          </a:blip>
          <a:srcRect r="9999" b="47860"/>
          <a:stretch/>
        </p:blipFill>
        <p:spPr bwMode="auto">
          <a:xfrm>
            <a:off x="9889955" y="2900875"/>
            <a:ext cx="1576733" cy="530712"/>
          </a:xfrm>
          <a:prstGeom prst="rect">
            <a:avLst/>
          </a:prstGeom>
          <a:ln>
            <a:noFill/>
          </a:ln>
          <a:extLst>
            <a:ext uri="{53640926-AAD7-44d8-BBD7-CCE9431645EC}">
              <a14:shadowObscured xmlns="" xmlns:a14="http://schemas.microsoft.com/office/drawing/2010/main"/>
            </a:ext>
          </a:extLst>
        </p:spPr>
      </p:pic>
      <p:pic>
        <p:nvPicPr>
          <p:cNvPr id="33" name="Picture 32">
            <a:extLst>
              <a:ext uri="{FF2B5EF4-FFF2-40B4-BE49-F238E27FC236}">
                <a16:creationId xmlns:a16="http://schemas.microsoft.com/office/drawing/2014/main" id="{C6DA4AE6-9020-4529-BB68-FE1EE1C118C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131221" y="547456"/>
            <a:ext cx="1631087" cy="294429"/>
          </a:xfrm>
          <a:prstGeom prst="rect">
            <a:avLst/>
          </a:prstGeom>
        </p:spPr>
      </p:pic>
      <p:pic>
        <p:nvPicPr>
          <p:cNvPr id="34" name="Picture 33">
            <a:extLst>
              <a:ext uri="{FF2B5EF4-FFF2-40B4-BE49-F238E27FC236}">
                <a16:creationId xmlns:a16="http://schemas.microsoft.com/office/drawing/2014/main" id="{F43A2006-040E-408E-B635-F94F652C8148}"/>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7915723" y="5727117"/>
            <a:ext cx="1902909" cy="897699"/>
          </a:xfrm>
          <a:prstGeom prst="rect">
            <a:avLst/>
          </a:prstGeom>
        </p:spPr>
      </p:pic>
      <p:pic>
        <p:nvPicPr>
          <p:cNvPr id="35" name="Picture 34">
            <a:extLst>
              <a:ext uri="{FF2B5EF4-FFF2-40B4-BE49-F238E27FC236}">
                <a16:creationId xmlns:a16="http://schemas.microsoft.com/office/drawing/2014/main" id="{A8A1A8F1-B22B-495C-9AD4-BCAF59DC005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2558" y="3808286"/>
            <a:ext cx="1663804" cy="638521"/>
          </a:xfrm>
          <a:prstGeom prst="rect">
            <a:avLst/>
          </a:prstGeom>
        </p:spPr>
      </p:pic>
      <p:pic>
        <p:nvPicPr>
          <p:cNvPr id="36" name="Picture 35">
            <a:extLst>
              <a:ext uri="{FF2B5EF4-FFF2-40B4-BE49-F238E27FC236}">
                <a16:creationId xmlns:a16="http://schemas.microsoft.com/office/drawing/2014/main" id="{8C8DDBC6-D0B4-40AE-AC88-46663CFFEBF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95800" y="947445"/>
            <a:ext cx="2670889" cy="455651"/>
          </a:xfrm>
          <a:prstGeom prst="rect">
            <a:avLst/>
          </a:prstGeom>
        </p:spPr>
      </p:pic>
      <p:pic>
        <p:nvPicPr>
          <p:cNvPr id="2" name="Picture 1">
            <a:extLst>
              <a:ext uri="{FF2B5EF4-FFF2-40B4-BE49-F238E27FC236}">
                <a16:creationId xmlns:a16="http://schemas.microsoft.com/office/drawing/2014/main" id="{514A36AA-62E9-4984-A82B-C3EE2D342BF9}"/>
              </a:ext>
            </a:extLst>
          </p:cNvPr>
          <p:cNvPicPr>
            <a:picLocks noChangeAspect="1"/>
          </p:cNvPicPr>
          <p:nvPr/>
        </p:nvPicPr>
        <p:blipFill>
          <a:blip r:embed="rId31"/>
          <a:stretch>
            <a:fillRect/>
          </a:stretch>
        </p:blipFill>
        <p:spPr>
          <a:xfrm>
            <a:off x="6294836" y="5346913"/>
            <a:ext cx="849952" cy="1023599"/>
          </a:xfrm>
          <a:prstGeom prst="rect">
            <a:avLst/>
          </a:prstGeom>
        </p:spPr>
      </p:pic>
      <p:pic>
        <p:nvPicPr>
          <p:cNvPr id="3" name="Picture 2">
            <a:extLst>
              <a:ext uri="{FF2B5EF4-FFF2-40B4-BE49-F238E27FC236}">
                <a16:creationId xmlns:a16="http://schemas.microsoft.com/office/drawing/2014/main" id="{952317EE-978F-4A35-820D-FA65E3CDD1A4}"/>
              </a:ext>
            </a:extLst>
          </p:cNvPr>
          <p:cNvPicPr>
            <a:picLocks noChangeAspect="1"/>
          </p:cNvPicPr>
          <p:nvPr/>
        </p:nvPicPr>
        <p:blipFill>
          <a:blip r:embed="rId32"/>
          <a:stretch>
            <a:fillRect/>
          </a:stretch>
        </p:blipFill>
        <p:spPr>
          <a:xfrm>
            <a:off x="644494" y="207747"/>
            <a:ext cx="867084" cy="822515"/>
          </a:xfrm>
          <a:prstGeom prst="rect">
            <a:avLst/>
          </a:prstGeom>
        </p:spPr>
      </p:pic>
    </p:spTree>
    <p:extLst>
      <p:ext uri="{BB962C8B-B14F-4D97-AF65-F5344CB8AC3E}">
        <p14:creationId xmlns:p14="http://schemas.microsoft.com/office/powerpoint/2010/main" val="4067391125"/>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Agenda</a:t>
            </a:r>
          </a:p>
        </p:txBody>
      </p:sp>
    </p:spTree>
    <p:extLst>
      <p:ext uri="{BB962C8B-B14F-4D97-AF65-F5344CB8AC3E}">
        <p14:creationId xmlns:p14="http://schemas.microsoft.com/office/powerpoint/2010/main" val="170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t>Agenda</a:t>
            </a:r>
            <a:endParaRPr lang="en-US" dirty="0"/>
          </a:p>
        </p:txBody>
      </p:sp>
      <p:sp>
        <p:nvSpPr>
          <p:cNvPr id="3" name="Content Placeholder 2"/>
          <p:cNvSpPr>
            <a:spLocks noGrp="1"/>
          </p:cNvSpPr>
          <p:nvPr>
            <p:ph idx="1"/>
          </p:nvPr>
        </p:nvSpPr>
        <p:spPr>
          <a:xfrm>
            <a:off x="838200" y="1825625"/>
            <a:ext cx="10515600" cy="4351338"/>
          </a:xfrm>
        </p:spPr>
        <p:txBody>
          <a:bodyPr>
            <a:normAutofit fontScale="92500"/>
          </a:bodyPr>
          <a:lstStyle/>
          <a:p>
            <a:r>
              <a:rPr lang="en-US" dirty="0"/>
              <a:t>ASP.NET Core 2.0 Fundamentals</a:t>
            </a:r>
          </a:p>
          <a:p>
            <a:r>
              <a:rPr lang="en-US" dirty="0"/>
              <a:t>Deployment Microsoft Azure</a:t>
            </a:r>
          </a:p>
          <a:p>
            <a:r>
              <a:rPr lang="en-US" dirty="0"/>
              <a:t>In this hands-on lab, you will learn how to:</a:t>
            </a:r>
          </a:p>
          <a:p>
            <a:pPr lvl="1"/>
            <a:r>
              <a:rPr lang="en-US" dirty="0"/>
              <a:t>Create a Web site based on the </a:t>
            </a:r>
            <a:r>
              <a:rPr lang="en-US" b="1" dirty="0"/>
              <a:t>ASP.NET Core 2.0</a:t>
            </a:r>
            <a:r>
              <a:rPr lang="en-US" dirty="0"/>
              <a:t> template</a:t>
            </a:r>
          </a:p>
          <a:p>
            <a:pPr lvl="1"/>
            <a:r>
              <a:rPr lang="en-US" dirty="0"/>
              <a:t>Build Web UI and Web APIs in the same project</a:t>
            </a:r>
          </a:p>
          <a:p>
            <a:pPr lvl="1"/>
            <a:r>
              <a:rPr lang="en-US" dirty="0"/>
              <a:t>Identify the main components of an </a:t>
            </a:r>
            <a:r>
              <a:rPr lang="en-US" b="1" dirty="0"/>
              <a:t>ASP.NET Core</a:t>
            </a:r>
            <a:r>
              <a:rPr lang="en-US" dirty="0"/>
              <a:t> application</a:t>
            </a:r>
          </a:p>
          <a:p>
            <a:pPr lvl="1"/>
            <a:r>
              <a:rPr lang="en-US" dirty="0"/>
              <a:t>Take advantage of the </a:t>
            </a:r>
            <a:r>
              <a:rPr lang="en-US" b="1" dirty="0"/>
              <a:t>ASP.NET Scaffolding</a:t>
            </a:r>
            <a:r>
              <a:rPr lang="en-US" dirty="0"/>
              <a:t> framework to automatically create Controllers and Views to perform CRUD operations based on your model classes</a:t>
            </a:r>
          </a:p>
          <a:p>
            <a:pPr lvl="1"/>
            <a:r>
              <a:rPr lang="en-US" dirty="0"/>
              <a:t>Expose the same set of information in machine- and human-readable formats using the right tool for each job</a:t>
            </a:r>
          </a:p>
          <a:p>
            <a:pPr lvl="1"/>
            <a:r>
              <a:rPr lang="en-US" dirty="0"/>
              <a:t>Deploy solution </a:t>
            </a:r>
            <a:r>
              <a:rPr lang="en-US"/>
              <a:t>to Microsoft Azure</a:t>
            </a:r>
            <a:endParaRPr lang="en-US" dirty="0"/>
          </a:p>
          <a:p>
            <a:endParaRPr lang="en-US" dirty="0"/>
          </a:p>
        </p:txBody>
      </p:sp>
    </p:spTree>
    <p:extLst>
      <p:ext uri="{BB962C8B-B14F-4D97-AF65-F5344CB8AC3E}">
        <p14:creationId xmlns:p14="http://schemas.microsoft.com/office/powerpoint/2010/main" val="2463176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AC3EA-F3B9-4B17-96E3-D6E2577006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5" kern="1200">
                <a:solidFill>
                  <a:schemeClr val="tx1"/>
                </a:solidFill>
                <a:latin typeface="+mj-lt"/>
                <a:ea typeface="+mj-ea"/>
                <a:cs typeface="+mj-cs"/>
              </a:defRPr>
            </a:lvl1pPr>
          </a:lstStyle>
          <a:p>
            <a:r>
              <a:rPr lang="en-US" dirty="0" err="1"/>
              <a:t>PreRequisites</a:t>
            </a:r>
            <a:endParaRPr lang="en-US" dirty="0"/>
          </a:p>
        </p:txBody>
      </p:sp>
      <p:sp>
        <p:nvSpPr>
          <p:cNvPr id="9" name="Content Placeholder 2">
            <a:extLst>
              <a:ext uri="{FF2B5EF4-FFF2-40B4-BE49-F238E27FC236}">
                <a16:creationId xmlns:a16="http://schemas.microsoft.com/office/drawing/2014/main" id="{03617EE5-03A2-483C-A67C-B42C9EFB40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pPr>
            <a:r>
              <a:rPr lang="en-US" dirty="0">
                <a:hlinkClick r:id="rId3"/>
              </a:rPr>
              <a:t>FREE DreamSpark Azure Account (Students)</a:t>
            </a:r>
            <a:endParaRPr lang="en-US" dirty="0"/>
          </a:p>
          <a:p>
            <a:pPr>
              <a:buSzPct val="100000"/>
            </a:pPr>
            <a:r>
              <a:rPr lang="pt-PT" altLang="pt-PT" dirty="0">
                <a:solidFill>
                  <a:srgbClr val="24292E"/>
                </a:solidFill>
                <a:latin typeface="-apple-system"/>
              </a:rPr>
              <a:t>Visual </a:t>
            </a:r>
            <a:r>
              <a:rPr lang="pt-PT" altLang="pt-PT" dirty="0" err="1">
                <a:solidFill>
                  <a:srgbClr val="24292E"/>
                </a:solidFill>
                <a:latin typeface="-apple-system"/>
              </a:rPr>
              <a:t>Studio</a:t>
            </a:r>
            <a:r>
              <a:rPr lang="pt-PT" altLang="pt-PT" dirty="0">
                <a:solidFill>
                  <a:srgbClr val="24292E"/>
                </a:solidFill>
                <a:latin typeface="-apple-system"/>
              </a:rPr>
              <a:t> </a:t>
            </a:r>
            <a:r>
              <a:rPr lang="pt-PT" altLang="pt-PT" dirty="0" err="1">
                <a:solidFill>
                  <a:srgbClr val="24292E"/>
                </a:solidFill>
                <a:latin typeface="-apple-system"/>
              </a:rPr>
              <a:t>Community</a:t>
            </a:r>
            <a:r>
              <a:rPr lang="pt-PT" altLang="pt-PT" dirty="0">
                <a:solidFill>
                  <a:srgbClr val="24292E"/>
                </a:solidFill>
                <a:latin typeface="-apple-system"/>
              </a:rPr>
              <a:t> 2017</a:t>
            </a:r>
          </a:p>
          <a:p>
            <a:pPr>
              <a:buSzPct val="100000"/>
            </a:pPr>
            <a:r>
              <a:rPr lang="en-US" dirty="0"/>
              <a:t>A copy (fork/clone) of DevScope repository</a:t>
            </a:r>
          </a:p>
          <a:p>
            <a:pPr>
              <a:buSzPct val="100000"/>
            </a:pPr>
            <a:r>
              <a:rPr lang="en-US" dirty="0"/>
              <a:t>Git client (We recommend </a:t>
            </a:r>
            <a:r>
              <a:rPr lang="en-US" dirty="0">
                <a:hlinkClick r:id="rId4"/>
              </a:rPr>
              <a:t>SourceTree</a:t>
            </a:r>
            <a:r>
              <a:rPr lang="en-US" dirty="0"/>
              <a:t> for Windows and </a:t>
            </a:r>
            <a:r>
              <a:rPr lang="en-US" dirty="0" err="1"/>
              <a:t>MacOSX</a:t>
            </a:r>
            <a:r>
              <a:rPr lang="en-US" dirty="0"/>
              <a:t> users)</a:t>
            </a:r>
          </a:p>
          <a:p>
            <a:pPr marL="0" indent="0">
              <a:buNone/>
            </a:pPr>
            <a:endParaRPr lang="en-US" dirty="0"/>
          </a:p>
        </p:txBody>
      </p:sp>
    </p:spTree>
    <p:extLst>
      <p:ext uri="{BB962C8B-B14F-4D97-AF65-F5344CB8AC3E}">
        <p14:creationId xmlns:p14="http://schemas.microsoft.com/office/powerpoint/2010/main" val="14846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ASP.NET Core 2.0 Fundamentals</a:t>
            </a:r>
          </a:p>
        </p:txBody>
      </p:sp>
    </p:spTree>
    <p:extLst>
      <p:ext uri="{BB962C8B-B14F-4D97-AF65-F5344CB8AC3E}">
        <p14:creationId xmlns:p14="http://schemas.microsoft.com/office/powerpoint/2010/main" val="1177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F27A9-C1D2-4D07-B7B7-E48785AD5F74}"/>
              </a:ext>
            </a:extLst>
          </p:cNvPr>
          <p:cNvPicPr>
            <a:picLocks noChangeAspect="1"/>
          </p:cNvPicPr>
          <p:nvPr/>
        </p:nvPicPr>
        <p:blipFill rotWithShape="1">
          <a:blip r:embed="rId2">
            <a:extLst>
              <a:ext uri="{28A0092B-C50C-407E-A947-70E740481C1C}">
                <a14:useLocalDpi xmlns:a14="http://schemas.microsoft.com/office/drawing/2010/main" val="0"/>
              </a:ext>
            </a:extLst>
          </a:blip>
          <a:srcRect b="12164"/>
          <a:stretch/>
        </p:blipFill>
        <p:spPr>
          <a:xfrm>
            <a:off x="733378" y="861127"/>
            <a:ext cx="10725243" cy="5108035"/>
          </a:xfrm>
          <a:prstGeom prst="rect">
            <a:avLst/>
          </a:prstGeom>
        </p:spPr>
      </p:pic>
    </p:spTree>
    <p:extLst>
      <p:ext uri="{BB962C8B-B14F-4D97-AF65-F5344CB8AC3E}">
        <p14:creationId xmlns:p14="http://schemas.microsoft.com/office/powerpoint/2010/main" val="353462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“Classic” ASP.NET Architecture</a:t>
            </a:r>
          </a:p>
        </p:txBody>
      </p:sp>
      <p:sp>
        <p:nvSpPr>
          <p:cNvPr id="3" name="Content Placeholder 2"/>
          <p:cNvSpPr>
            <a:spLocks noGrp="1"/>
          </p:cNvSpPr>
          <p:nvPr>
            <p:ph idx="1"/>
          </p:nvPr>
        </p:nvSpPr>
        <p:spPr>
          <a:xfrm>
            <a:off x="838200" y="1825625"/>
            <a:ext cx="10693400" cy="4351338"/>
          </a:xfrm>
        </p:spPr>
        <p:txBody>
          <a:bodyPr>
            <a:normAutofit/>
          </a:bodyPr>
          <a:lstStyle/>
          <a:p>
            <a:r>
              <a:rPr lang="en-US" dirty="0"/>
              <a:t>Limited hosting capabilities (IIS only)</a:t>
            </a:r>
          </a:p>
          <a:p>
            <a:r>
              <a:rPr lang="en-US" dirty="0"/>
              <a:t>Dependency on IIS environment (</a:t>
            </a:r>
            <a:r>
              <a:rPr lang="en-US" dirty="0" err="1"/>
              <a:t>System.Web</a:t>
            </a:r>
            <a:r>
              <a:rPr lang="en-US" dirty="0"/>
              <a:t>)</a:t>
            </a:r>
          </a:p>
          <a:p>
            <a:r>
              <a:rPr lang="en-US" dirty="0"/>
              <a:t>Web evolves faster than the .NET Framework</a:t>
            </a:r>
          </a:p>
          <a:p>
            <a:r>
              <a:rPr lang="en-US" dirty="0"/>
              <a:t>Requires full .NET Framework</a:t>
            </a:r>
          </a:p>
          <a:p>
            <a:pPr lvl="1"/>
            <a:r>
              <a:rPr lang="en-US" dirty="0"/>
              <a:t>Resource-intensive and not Web/Cloud friendly</a:t>
            </a:r>
          </a:p>
          <a:p>
            <a:r>
              <a:rPr lang="en-US" dirty="0"/>
              <a:t>Hard to optimize and scale down for lightweight apps</a:t>
            </a:r>
          </a:p>
          <a:p>
            <a:r>
              <a:rPr lang="en-US" dirty="0"/>
              <a:t>How much server-side processing do you really need?</a:t>
            </a:r>
          </a:p>
        </p:txBody>
      </p:sp>
    </p:spTree>
    <p:extLst>
      <p:ext uri="{BB962C8B-B14F-4D97-AF65-F5344CB8AC3E}">
        <p14:creationId xmlns:p14="http://schemas.microsoft.com/office/powerpoint/2010/main" val="2479719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a:xfrm>
            <a:off x="838200" y="1825625"/>
            <a:ext cx="10693400" cy="4351338"/>
          </a:xfrm>
        </p:spPr>
        <p:txBody>
          <a:bodyPr>
            <a:normAutofit fontScale="85000" lnSpcReduction="20000"/>
          </a:bodyPr>
          <a:lstStyle/>
          <a:p>
            <a:r>
              <a:rPr lang="en-US" dirty="0"/>
              <a:t>ASP.NET Core is a complete re-write of ASP.NET</a:t>
            </a:r>
          </a:p>
          <a:p>
            <a:r>
              <a:rPr lang="en-US" dirty="0"/>
              <a:t>Modular and not platform dependent</a:t>
            </a:r>
          </a:p>
          <a:p>
            <a:pPr lvl="1"/>
            <a:r>
              <a:rPr lang="en-US" dirty="0"/>
              <a:t>The ASP.NET Framework now comes in lots of tiny packages that are brought in through NuGet</a:t>
            </a:r>
          </a:p>
          <a:p>
            <a:pPr lvl="1"/>
            <a:r>
              <a:rPr lang="en-US" dirty="0"/>
              <a:t>Pick and choose the features and components you would like to use</a:t>
            </a:r>
          </a:p>
          <a:p>
            <a:r>
              <a:rPr lang="en-US" dirty="0"/>
              <a:t>No separate </a:t>
            </a:r>
            <a:r>
              <a:rPr lang="en-US" dirty="0" err="1"/>
              <a:t>WebAPI</a:t>
            </a:r>
            <a:r>
              <a:rPr lang="en-US" dirty="0"/>
              <a:t>, no more </a:t>
            </a:r>
            <a:r>
              <a:rPr lang="en-US" dirty="0" err="1"/>
              <a:t>WebForms</a:t>
            </a:r>
            <a:endParaRPr lang="en-US" dirty="0"/>
          </a:p>
          <a:p>
            <a:r>
              <a:rPr lang="pt-PT" dirty="0"/>
              <a:t>Cross </a:t>
            </a:r>
            <a:r>
              <a:rPr lang="pt-PT" dirty="0" err="1"/>
              <a:t>platform</a:t>
            </a:r>
            <a:r>
              <a:rPr lang="pt-PT" dirty="0"/>
              <a:t> (Windows, Mac, </a:t>
            </a:r>
            <a:r>
              <a:rPr lang="pt-PT" dirty="0" err="1"/>
              <a:t>various</a:t>
            </a:r>
            <a:r>
              <a:rPr lang="pt-PT" dirty="0"/>
              <a:t> </a:t>
            </a:r>
            <a:r>
              <a:rPr lang="pt-PT" dirty="0" err="1"/>
              <a:t>flavors</a:t>
            </a:r>
            <a:r>
              <a:rPr lang="pt-PT" dirty="0"/>
              <a:t> </a:t>
            </a:r>
            <a:r>
              <a:rPr lang="pt-PT" dirty="0" err="1"/>
              <a:t>of</a:t>
            </a:r>
            <a:r>
              <a:rPr lang="pt-PT" dirty="0"/>
              <a:t> Linux, </a:t>
            </a:r>
            <a:r>
              <a:rPr lang="pt-PT" dirty="0" err="1"/>
              <a:t>containers</a:t>
            </a:r>
            <a:r>
              <a:rPr lang="pt-PT" dirty="0"/>
              <a:t>) </a:t>
            </a:r>
          </a:p>
          <a:p>
            <a:r>
              <a:rPr lang="pt-PT" dirty="0" err="1"/>
              <a:t>It’s</a:t>
            </a:r>
            <a:r>
              <a:rPr lang="pt-PT" dirty="0"/>
              <a:t> </a:t>
            </a:r>
            <a:r>
              <a:rPr lang="pt-PT" dirty="0" err="1"/>
              <a:t>just</a:t>
            </a:r>
            <a:r>
              <a:rPr lang="pt-PT" dirty="0"/>
              <a:t> a console app </a:t>
            </a:r>
          </a:p>
          <a:p>
            <a:r>
              <a:rPr lang="pt-PT" dirty="0"/>
              <a:t>Runs </a:t>
            </a:r>
            <a:r>
              <a:rPr lang="pt-PT" dirty="0" err="1"/>
              <a:t>on</a:t>
            </a:r>
            <a:r>
              <a:rPr lang="pt-PT" dirty="0"/>
              <a:t> .NET Framework </a:t>
            </a:r>
            <a:r>
              <a:rPr lang="pt-PT" dirty="0" err="1"/>
              <a:t>and</a:t>
            </a:r>
            <a:r>
              <a:rPr lang="pt-PT" dirty="0"/>
              <a:t> .NET Core</a:t>
            </a:r>
          </a:p>
          <a:p>
            <a:r>
              <a:rPr lang="en-US" dirty="0"/>
              <a:t>How to see if your code can run on .NET Core </a:t>
            </a:r>
          </a:p>
          <a:p>
            <a:pPr lvl="1"/>
            <a:r>
              <a:rPr lang="en-US" dirty="0">
                <a:hlinkClick r:id="rId3"/>
              </a:rPr>
              <a:t>.NET Portability Analyzer </a:t>
            </a:r>
            <a:endParaRPr lang="en-US" dirty="0"/>
          </a:p>
          <a:p>
            <a:r>
              <a:rPr lang="en-US" dirty="0"/>
              <a:t>ASP.NET Core runs on top of .NET Core (and .NET Framework)</a:t>
            </a:r>
          </a:p>
          <a:p>
            <a:r>
              <a:rPr lang="en-US" dirty="0"/>
              <a:t>ASP.NET Core 2.0 added a ton of API’s from 1.0</a:t>
            </a:r>
          </a:p>
        </p:txBody>
      </p:sp>
    </p:spTree>
    <p:extLst>
      <p:ext uri="{BB962C8B-B14F-4D97-AF65-F5344CB8AC3E}">
        <p14:creationId xmlns:p14="http://schemas.microsoft.com/office/powerpoint/2010/main" val="4217631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92AC0B-6B35-4197-B71B-F84261BF62F8}"/>
              </a:ext>
            </a:extLst>
          </p:cNvPr>
          <p:cNvSpPr>
            <a:spLocks noChangeArrowheads="1"/>
          </p:cNvSpPr>
          <p:nvPr/>
        </p:nvSpPr>
        <p:spPr bwMode="auto">
          <a:xfrm>
            <a:off x="8350108" y="487"/>
            <a:ext cx="3873018" cy="685702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Rectangle 47">
            <a:extLst>
              <a:ext uri="{FF2B5EF4-FFF2-40B4-BE49-F238E27FC236}">
                <a16:creationId xmlns:a16="http://schemas.microsoft.com/office/drawing/2014/main" id="{2B3797AA-7616-4B3D-A086-8124D06079B6}"/>
              </a:ext>
            </a:extLst>
          </p:cNvPr>
          <p:cNvSpPr>
            <a:spLocks noChangeArrowheads="1"/>
          </p:cNvSpPr>
          <p:nvPr/>
        </p:nvSpPr>
        <p:spPr bwMode="auto">
          <a:xfrm>
            <a:off x="10690563" y="2501665"/>
            <a:ext cx="460882" cy="4639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48">
            <a:extLst>
              <a:ext uri="{FF2B5EF4-FFF2-40B4-BE49-F238E27FC236}">
                <a16:creationId xmlns:a16="http://schemas.microsoft.com/office/drawing/2014/main" id="{96EF65AA-B412-4DEF-9721-D86540F2467B}"/>
              </a:ext>
            </a:extLst>
          </p:cNvPr>
          <p:cNvSpPr>
            <a:spLocks noChangeArrowheads="1"/>
          </p:cNvSpPr>
          <p:nvPr/>
        </p:nvSpPr>
        <p:spPr bwMode="auto">
          <a:xfrm>
            <a:off x="10690563" y="2501666"/>
            <a:ext cx="460882" cy="39240"/>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49">
            <a:extLst>
              <a:ext uri="{FF2B5EF4-FFF2-40B4-BE49-F238E27FC236}">
                <a16:creationId xmlns:a16="http://schemas.microsoft.com/office/drawing/2014/main" id="{967F6E0C-CD55-4370-AD56-9859CF2AF020}"/>
              </a:ext>
            </a:extLst>
          </p:cNvPr>
          <p:cNvSpPr>
            <a:spLocks noChangeArrowheads="1"/>
          </p:cNvSpPr>
          <p:nvPr/>
        </p:nvSpPr>
        <p:spPr bwMode="auto">
          <a:xfrm>
            <a:off x="10731342" y="2601690"/>
            <a:ext cx="379324" cy="8617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0">
            <a:extLst>
              <a:ext uri="{FF2B5EF4-FFF2-40B4-BE49-F238E27FC236}">
                <a16:creationId xmlns:a16="http://schemas.microsoft.com/office/drawing/2014/main" id="{271B89DA-FAA5-40CD-A17B-D4727796E9D7}"/>
              </a:ext>
            </a:extLst>
          </p:cNvPr>
          <p:cNvSpPr>
            <a:spLocks noChangeArrowheads="1"/>
          </p:cNvSpPr>
          <p:nvPr/>
        </p:nvSpPr>
        <p:spPr bwMode="auto">
          <a:xfrm>
            <a:off x="10788280" y="2716333"/>
            <a:ext cx="322386" cy="86175"/>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1">
            <a:extLst>
              <a:ext uri="{FF2B5EF4-FFF2-40B4-BE49-F238E27FC236}">
                <a16:creationId xmlns:a16="http://schemas.microsoft.com/office/drawing/2014/main" id="{51FC7ABD-CD19-4D70-9925-CE69B94258DC}"/>
              </a:ext>
            </a:extLst>
          </p:cNvPr>
          <p:cNvSpPr>
            <a:spLocks noChangeArrowheads="1"/>
          </p:cNvSpPr>
          <p:nvPr/>
        </p:nvSpPr>
        <p:spPr bwMode="auto">
          <a:xfrm>
            <a:off x="10731342" y="2830977"/>
            <a:ext cx="379324" cy="86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52">
            <a:extLst>
              <a:ext uri="{FF2B5EF4-FFF2-40B4-BE49-F238E27FC236}">
                <a16:creationId xmlns:a16="http://schemas.microsoft.com/office/drawing/2014/main" id="{27477C0D-D17A-45F8-8322-C5335F4E8678}"/>
              </a:ext>
            </a:extLst>
          </p:cNvPr>
          <p:cNvSpPr>
            <a:spLocks noChangeArrowheads="1"/>
          </p:cNvSpPr>
          <p:nvPr/>
        </p:nvSpPr>
        <p:spPr bwMode="auto">
          <a:xfrm>
            <a:off x="10769044" y="2637853"/>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13">
            <a:extLst>
              <a:ext uri="{FF2B5EF4-FFF2-40B4-BE49-F238E27FC236}">
                <a16:creationId xmlns:a16="http://schemas.microsoft.com/office/drawing/2014/main" id="{F72B74C2-B235-42E9-B07B-F9C4162D12A0}"/>
              </a:ext>
            </a:extLst>
          </p:cNvPr>
          <p:cNvSpPr>
            <a:spLocks/>
          </p:cNvSpPr>
          <p:nvPr/>
        </p:nvSpPr>
        <p:spPr bwMode="auto">
          <a:xfrm>
            <a:off x="10769044" y="2637853"/>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54">
            <a:extLst>
              <a:ext uri="{FF2B5EF4-FFF2-40B4-BE49-F238E27FC236}">
                <a16:creationId xmlns:a16="http://schemas.microsoft.com/office/drawing/2014/main" id="{2D69171D-1F5D-4CE7-B21E-04484EEE099A}"/>
              </a:ext>
            </a:extLst>
          </p:cNvPr>
          <p:cNvSpPr>
            <a:spLocks noChangeArrowheads="1"/>
          </p:cNvSpPr>
          <p:nvPr/>
        </p:nvSpPr>
        <p:spPr bwMode="auto">
          <a:xfrm>
            <a:off x="10825981" y="2752496"/>
            <a:ext cx="245445" cy="13849"/>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15">
            <a:extLst>
              <a:ext uri="{FF2B5EF4-FFF2-40B4-BE49-F238E27FC236}">
                <a16:creationId xmlns:a16="http://schemas.microsoft.com/office/drawing/2014/main" id="{B691EF90-8CA2-44E6-A7AB-6A52A5E9BCF5}"/>
              </a:ext>
            </a:extLst>
          </p:cNvPr>
          <p:cNvSpPr>
            <a:spLocks/>
          </p:cNvSpPr>
          <p:nvPr/>
        </p:nvSpPr>
        <p:spPr bwMode="auto">
          <a:xfrm>
            <a:off x="10825981" y="2752496"/>
            <a:ext cx="245445" cy="13849"/>
          </a:xfrm>
          <a:custGeom>
            <a:avLst/>
            <a:gdLst>
              <a:gd name="T0" fmla="*/ 0 w 319"/>
              <a:gd name="T1" fmla="*/ 18 h 18"/>
              <a:gd name="T2" fmla="*/ 319 w 319"/>
              <a:gd name="T3" fmla="*/ 18 h 18"/>
              <a:gd name="T4" fmla="*/ 319 w 319"/>
              <a:gd name="T5" fmla="*/ 0 h 18"/>
              <a:gd name="T6" fmla="*/ 0 w 319"/>
              <a:gd name="T7" fmla="*/ 0 h 18"/>
            </a:gdLst>
            <a:ahLst/>
            <a:cxnLst>
              <a:cxn ang="0">
                <a:pos x="T0" y="T1"/>
              </a:cxn>
              <a:cxn ang="0">
                <a:pos x="T2" y="T3"/>
              </a:cxn>
              <a:cxn ang="0">
                <a:pos x="T4" y="T5"/>
              </a:cxn>
              <a:cxn ang="0">
                <a:pos x="T6" y="T7"/>
              </a:cxn>
            </a:cxnLst>
            <a:rect l="0" t="0" r="r" b="b"/>
            <a:pathLst>
              <a:path w="319" h="18">
                <a:moveTo>
                  <a:pt x="0" y="18"/>
                </a:moveTo>
                <a:lnTo>
                  <a:pt x="319" y="18"/>
                </a:lnTo>
                <a:lnTo>
                  <a:pt x="3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56">
            <a:extLst>
              <a:ext uri="{FF2B5EF4-FFF2-40B4-BE49-F238E27FC236}">
                <a16:creationId xmlns:a16="http://schemas.microsoft.com/office/drawing/2014/main" id="{AE62D8B7-4B32-4B89-91A1-5EA301C3DE87}"/>
              </a:ext>
            </a:extLst>
          </p:cNvPr>
          <p:cNvSpPr>
            <a:spLocks noChangeArrowheads="1"/>
          </p:cNvSpPr>
          <p:nvPr/>
        </p:nvSpPr>
        <p:spPr bwMode="auto">
          <a:xfrm>
            <a:off x="10769044" y="2867908"/>
            <a:ext cx="302382" cy="13081"/>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17">
            <a:extLst>
              <a:ext uri="{FF2B5EF4-FFF2-40B4-BE49-F238E27FC236}">
                <a16:creationId xmlns:a16="http://schemas.microsoft.com/office/drawing/2014/main" id="{3C14FE42-691F-4295-8770-683C9912EC7E}"/>
              </a:ext>
            </a:extLst>
          </p:cNvPr>
          <p:cNvSpPr>
            <a:spLocks/>
          </p:cNvSpPr>
          <p:nvPr/>
        </p:nvSpPr>
        <p:spPr bwMode="auto">
          <a:xfrm>
            <a:off x="10769044" y="2867908"/>
            <a:ext cx="302382" cy="13081"/>
          </a:xfrm>
          <a:custGeom>
            <a:avLst/>
            <a:gdLst>
              <a:gd name="T0" fmla="*/ 0 w 393"/>
              <a:gd name="T1" fmla="*/ 17 h 17"/>
              <a:gd name="T2" fmla="*/ 393 w 393"/>
              <a:gd name="T3" fmla="*/ 17 h 17"/>
              <a:gd name="T4" fmla="*/ 393 w 393"/>
              <a:gd name="T5" fmla="*/ 0 h 17"/>
              <a:gd name="T6" fmla="*/ 0 w 393"/>
              <a:gd name="T7" fmla="*/ 0 h 17"/>
            </a:gdLst>
            <a:ahLst/>
            <a:cxnLst>
              <a:cxn ang="0">
                <a:pos x="T0" y="T1"/>
              </a:cxn>
              <a:cxn ang="0">
                <a:pos x="T2" y="T3"/>
              </a:cxn>
              <a:cxn ang="0">
                <a:pos x="T4" y="T5"/>
              </a:cxn>
              <a:cxn ang="0">
                <a:pos x="T6" y="T7"/>
              </a:cxn>
            </a:cxnLst>
            <a:rect l="0" t="0" r="r" b="b"/>
            <a:pathLst>
              <a:path w="393" h="17">
                <a:moveTo>
                  <a:pt x="0" y="17"/>
                </a:moveTo>
                <a:lnTo>
                  <a:pt x="393" y="17"/>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8">
            <a:extLst>
              <a:ext uri="{FF2B5EF4-FFF2-40B4-BE49-F238E27FC236}">
                <a16:creationId xmlns:a16="http://schemas.microsoft.com/office/drawing/2014/main" id="{1A56132C-8ECF-4920-9E8D-1F0E1CB0A035}"/>
              </a:ext>
            </a:extLst>
          </p:cNvPr>
          <p:cNvSpPr>
            <a:spLocks/>
          </p:cNvSpPr>
          <p:nvPr/>
        </p:nvSpPr>
        <p:spPr bwMode="auto">
          <a:xfrm>
            <a:off x="11119898" y="2514745"/>
            <a:ext cx="16158" cy="15388"/>
          </a:xfrm>
          <a:custGeom>
            <a:avLst/>
            <a:gdLst>
              <a:gd name="T0" fmla="*/ 4 w 21"/>
              <a:gd name="T1" fmla="*/ 20 h 20"/>
              <a:gd name="T2" fmla="*/ 0 w 21"/>
              <a:gd name="T3" fmla="*/ 16 h 20"/>
              <a:gd name="T4" fmla="*/ 19 w 21"/>
              <a:gd name="T5" fmla="*/ 0 h 20"/>
              <a:gd name="T6" fmla="*/ 21 w 21"/>
              <a:gd name="T7" fmla="*/ 4 h 20"/>
              <a:gd name="T8" fmla="*/ 4 w 21"/>
              <a:gd name="T9" fmla="*/ 20 h 20"/>
            </a:gdLst>
            <a:ahLst/>
            <a:cxnLst>
              <a:cxn ang="0">
                <a:pos x="T0" y="T1"/>
              </a:cxn>
              <a:cxn ang="0">
                <a:pos x="T2" y="T3"/>
              </a:cxn>
              <a:cxn ang="0">
                <a:pos x="T4" y="T5"/>
              </a:cxn>
              <a:cxn ang="0">
                <a:pos x="T6" y="T7"/>
              </a:cxn>
              <a:cxn ang="0">
                <a:pos x="T8" y="T9"/>
              </a:cxn>
            </a:cxnLst>
            <a:rect l="0" t="0" r="r" b="b"/>
            <a:pathLst>
              <a:path w="21" h="20">
                <a:moveTo>
                  <a:pt x="4" y="20"/>
                </a:moveTo>
                <a:lnTo>
                  <a:pt x="0" y="16"/>
                </a:lnTo>
                <a:lnTo>
                  <a:pt x="19" y="0"/>
                </a:lnTo>
                <a:lnTo>
                  <a:pt x="21" y="4"/>
                </a:lnTo>
                <a:lnTo>
                  <a:pt x="4"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9">
            <a:extLst>
              <a:ext uri="{FF2B5EF4-FFF2-40B4-BE49-F238E27FC236}">
                <a16:creationId xmlns:a16="http://schemas.microsoft.com/office/drawing/2014/main" id="{F84F7039-7E61-4DC3-BFA7-EE3DB7CA7D9B}"/>
              </a:ext>
            </a:extLst>
          </p:cNvPr>
          <p:cNvSpPr>
            <a:spLocks/>
          </p:cNvSpPr>
          <p:nvPr/>
        </p:nvSpPr>
        <p:spPr bwMode="auto">
          <a:xfrm>
            <a:off x="11119898" y="2514745"/>
            <a:ext cx="16158" cy="15388"/>
          </a:xfrm>
          <a:custGeom>
            <a:avLst/>
            <a:gdLst>
              <a:gd name="T0" fmla="*/ 19 w 21"/>
              <a:gd name="T1" fmla="*/ 20 h 20"/>
              <a:gd name="T2" fmla="*/ 0 w 21"/>
              <a:gd name="T3" fmla="*/ 4 h 20"/>
              <a:gd name="T4" fmla="*/ 4 w 21"/>
              <a:gd name="T5" fmla="*/ 0 h 20"/>
              <a:gd name="T6" fmla="*/ 21 w 21"/>
              <a:gd name="T7" fmla="*/ 16 h 20"/>
              <a:gd name="T8" fmla="*/ 19 w 21"/>
              <a:gd name="T9" fmla="*/ 20 h 20"/>
            </a:gdLst>
            <a:ahLst/>
            <a:cxnLst>
              <a:cxn ang="0">
                <a:pos x="T0" y="T1"/>
              </a:cxn>
              <a:cxn ang="0">
                <a:pos x="T2" y="T3"/>
              </a:cxn>
              <a:cxn ang="0">
                <a:pos x="T4" y="T5"/>
              </a:cxn>
              <a:cxn ang="0">
                <a:pos x="T6" y="T7"/>
              </a:cxn>
              <a:cxn ang="0">
                <a:pos x="T8" y="T9"/>
              </a:cxn>
            </a:cxnLst>
            <a:rect l="0" t="0" r="r" b="b"/>
            <a:pathLst>
              <a:path w="21" h="20">
                <a:moveTo>
                  <a:pt x="19" y="20"/>
                </a:moveTo>
                <a:lnTo>
                  <a:pt x="0" y="4"/>
                </a:lnTo>
                <a:lnTo>
                  <a:pt x="4" y="0"/>
                </a:lnTo>
                <a:lnTo>
                  <a:pt x="21" y="16"/>
                </a:lnTo>
                <a:lnTo>
                  <a:pt x="19"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0">
            <a:extLst>
              <a:ext uri="{FF2B5EF4-FFF2-40B4-BE49-F238E27FC236}">
                <a16:creationId xmlns:a16="http://schemas.microsoft.com/office/drawing/2014/main" id="{224F0E7A-BEB0-40B6-BF21-EF3ABD162175}"/>
              </a:ext>
            </a:extLst>
          </p:cNvPr>
          <p:cNvSpPr>
            <a:spLocks noEditPoints="1"/>
          </p:cNvSpPr>
          <p:nvPr/>
        </p:nvSpPr>
        <p:spPr bwMode="auto">
          <a:xfrm>
            <a:off x="11063731" y="2514745"/>
            <a:ext cx="13849" cy="15388"/>
          </a:xfrm>
          <a:custGeom>
            <a:avLst/>
            <a:gdLst>
              <a:gd name="T0" fmla="*/ 18 w 18"/>
              <a:gd name="T1" fmla="*/ 20 h 20"/>
              <a:gd name="T2" fmla="*/ 0 w 18"/>
              <a:gd name="T3" fmla="*/ 20 h 20"/>
              <a:gd name="T4" fmla="*/ 0 w 18"/>
              <a:gd name="T5" fmla="*/ 0 h 20"/>
              <a:gd name="T6" fmla="*/ 18 w 18"/>
              <a:gd name="T7" fmla="*/ 0 h 20"/>
              <a:gd name="T8" fmla="*/ 18 w 18"/>
              <a:gd name="T9" fmla="*/ 20 h 20"/>
              <a:gd name="T10" fmla="*/ 4 w 18"/>
              <a:gd name="T11" fmla="*/ 14 h 20"/>
              <a:gd name="T12" fmla="*/ 14 w 18"/>
              <a:gd name="T13" fmla="*/ 14 h 20"/>
              <a:gd name="T14" fmla="*/ 14 w 18"/>
              <a:gd name="T15" fmla="*/ 4 h 20"/>
              <a:gd name="T16" fmla="*/ 4 w 18"/>
              <a:gd name="T17" fmla="*/ 4 h 20"/>
              <a:gd name="T18" fmla="*/ 4 w 18"/>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
                <a:moveTo>
                  <a:pt x="18" y="20"/>
                </a:moveTo>
                <a:lnTo>
                  <a:pt x="0" y="20"/>
                </a:lnTo>
                <a:lnTo>
                  <a:pt x="0" y="0"/>
                </a:lnTo>
                <a:lnTo>
                  <a:pt x="18" y="0"/>
                </a:lnTo>
                <a:lnTo>
                  <a:pt x="18" y="20"/>
                </a:lnTo>
                <a:close/>
                <a:moveTo>
                  <a:pt x="4" y="14"/>
                </a:moveTo>
                <a:lnTo>
                  <a:pt x="14" y="14"/>
                </a:lnTo>
                <a:lnTo>
                  <a:pt x="14" y="4"/>
                </a:lnTo>
                <a:lnTo>
                  <a:pt x="4" y="4"/>
                </a:lnTo>
                <a:lnTo>
                  <a:pt x="4"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61">
            <a:extLst>
              <a:ext uri="{FF2B5EF4-FFF2-40B4-BE49-F238E27FC236}">
                <a16:creationId xmlns:a16="http://schemas.microsoft.com/office/drawing/2014/main" id="{3637A737-9899-4721-8691-64FBC670CC04}"/>
              </a:ext>
            </a:extLst>
          </p:cNvPr>
          <p:cNvSpPr>
            <a:spLocks noChangeArrowheads="1"/>
          </p:cNvSpPr>
          <p:nvPr/>
        </p:nvSpPr>
        <p:spPr bwMode="auto">
          <a:xfrm>
            <a:off x="11008332" y="2520901"/>
            <a:ext cx="10772" cy="307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2">
            <a:extLst>
              <a:ext uri="{FF2B5EF4-FFF2-40B4-BE49-F238E27FC236}">
                <a16:creationId xmlns:a16="http://schemas.microsoft.com/office/drawing/2014/main" id="{1CA4892B-227D-43ED-B39E-F4CB22C4DDA8}"/>
              </a:ext>
            </a:extLst>
          </p:cNvPr>
          <p:cNvSpPr>
            <a:spLocks/>
          </p:cNvSpPr>
          <p:nvPr/>
        </p:nvSpPr>
        <p:spPr bwMode="auto">
          <a:xfrm>
            <a:off x="9698782" y="2826360"/>
            <a:ext cx="941000" cy="1498059"/>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3">
            <a:extLst>
              <a:ext uri="{FF2B5EF4-FFF2-40B4-BE49-F238E27FC236}">
                <a16:creationId xmlns:a16="http://schemas.microsoft.com/office/drawing/2014/main" id="{2936EBFD-8EEC-40F7-83B8-6DFEF0986E24}"/>
              </a:ext>
            </a:extLst>
          </p:cNvPr>
          <p:cNvSpPr>
            <a:spLocks/>
          </p:cNvSpPr>
          <p:nvPr/>
        </p:nvSpPr>
        <p:spPr bwMode="auto">
          <a:xfrm>
            <a:off x="9692626" y="2819435"/>
            <a:ext cx="954080" cy="1511139"/>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4">
            <a:extLst>
              <a:ext uri="{FF2B5EF4-FFF2-40B4-BE49-F238E27FC236}">
                <a16:creationId xmlns:a16="http://schemas.microsoft.com/office/drawing/2014/main" id="{C4086EF9-8396-4C06-BEA0-609706B91C14}"/>
              </a:ext>
            </a:extLst>
          </p:cNvPr>
          <p:cNvSpPr>
            <a:spLocks/>
          </p:cNvSpPr>
          <p:nvPr/>
        </p:nvSpPr>
        <p:spPr bwMode="auto">
          <a:xfrm>
            <a:off x="9704938" y="2832515"/>
            <a:ext cx="928689" cy="1485749"/>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5">
            <a:extLst>
              <a:ext uri="{FF2B5EF4-FFF2-40B4-BE49-F238E27FC236}">
                <a16:creationId xmlns:a16="http://schemas.microsoft.com/office/drawing/2014/main" id="{259605FE-44B6-429E-8910-131C82BACD8A}"/>
              </a:ext>
            </a:extLst>
          </p:cNvPr>
          <p:cNvSpPr>
            <a:spLocks noEditPoints="1"/>
          </p:cNvSpPr>
          <p:nvPr/>
        </p:nvSpPr>
        <p:spPr bwMode="auto">
          <a:xfrm>
            <a:off x="9698782" y="2826360"/>
            <a:ext cx="941000" cy="1498059"/>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6">
            <a:extLst>
              <a:ext uri="{FF2B5EF4-FFF2-40B4-BE49-F238E27FC236}">
                <a16:creationId xmlns:a16="http://schemas.microsoft.com/office/drawing/2014/main" id="{136F9BC2-C6D9-4304-95AD-7E1448F29438}"/>
              </a:ext>
            </a:extLst>
          </p:cNvPr>
          <p:cNvSpPr>
            <a:spLocks noChangeArrowheads="1"/>
          </p:cNvSpPr>
          <p:nvPr/>
        </p:nvSpPr>
        <p:spPr bwMode="auto">
          <a:xfrm>
            <a:off x="9774185" y="2902532"/>
            <a:ext cx="790194" cy="1347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7">
            <a:extLst>
              <a:ext uri="{FF2B5EF4-FFF2-40B4-BE49-F238E27FC236}">
                <a16:creationId xmlns:a16="http://schemas.microsoft.com/office/drawing/2014/main" id="{7640D0D0-C8D2-4372-8D55-870F02814C7E}"/>
              </a:ext>
            </a:extLst>
          </p:cNvPr>
          <p:cNvSpPr>
            <a:spLocks noChangeArrowheads="1"/>
          </p:cNvSpPr>
          <p:nvPr/>
        </p:nvSpPr>
        <p:spPr bwMode="auto">
          <a:xfrm>
            <a:off x="9774185" y="2902533"/>
            <a:ext cx="790194" cy="1769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8">
            <a:extLst>
              <a:ext uri="{FF2B5EF4-FFF2-40B4-BE49-F238E27FC236}">
                <a16:creationId xmlns:a16="http://schemas.microsoft.com/office/drawing/2014/main" id="{648AD9D1-A4CA-4EA3-BC91-FA293E3BF2DA}"/>
              </a:ext>
            </a:extLst>
          </p:cNvPr>
          <p:cNvSpPr>
            <a:spLocks/>
          </p:cNvSpPr>
          <p:nvPr/>
        </p:nvSpPr>
        <p:spPr bwMode="auto">
          <a:xfrm>
            <a:off x="8774709" y="2556294"/>
            <a:ext cx="758648" cy="844053"/>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9">
            <a:extLst>
              <a:ext uri="{FF2B5EF4-FFF2-40B4-BE49-F238E27FC236}">
                <a16:creationId xmlns:a16="http://schemas.microsoft.com/office/drawing/2014/main" id="{2FFC1150-1FCE-4B54-8C8C-9E7E78EB15E6}"/>
              </a:ext>
            </a:extLst>
          </p:cNvPr>
          <p:cNvSpPr>
            <a:spLocks/>
          </p:cNvSpPr>
          <p:nvPr/>
        </p:nvSpPr>
        <p:spPr bwMode="auto">
          <a:xfrm>
            <a:off x="8968604" y="3026409"/>
            <a:ext cx="347777" cy="373938"/>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0">
            <a:extLst>
              <a:ext uri="{FF2B5EF4-FFF2-40B4-BE49-F238E27FC236}">
                <a16:creationId xmlns:a16="http://schemas.microsoft.com/office/drawing/2014/main" id="{8B584FAC-94A0-4EE9-960B-6DD8BDBAE93D}"/>
              </a:ext>
            </a:extLst>
          </p:cNvPr>
          <p:cNvSpPr>
            <a:spLocks/>
          </p:cNvSpPr>
          <p:nvPr/>
        </p:nvSpPr>
        <p:spPr bwMode="auto">
          <a:xfrm>
            <a:off x="8774709" y="3751201"/>
            <a:ext cx="758648" cy="844053"/>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31">
            <a:extLst>
              <a:ext uri="{FF2B5EF4-FFF2-40B4-BE49-F238E27FC236}">
                <a16:creationId xmlns:a16="http://schemas.microsoft.com/office/drawing/2014/main" id="{24495BE5-3550-4451-8281-AC61D0235896}"/>
              </a:ext>
            </a:extLst>
          </p:cNvPr>
          <p:cNvSpPr>
            <a:spLocks/>
          </p:cNvSpPr>
          <p:nvPr/>
        </p:nvSpPr>
        <p:spPr bwMode="auto">
          <a:xfrm>
            <a:off x="8947830" y="4174381"/>
            <a:ext cx="385479" cy="420873"/>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32">
            <a:extLst>
              <a:ext uri="{FF2B5EF4-FFF2-40B4-BE49-F238E27FC236}">
                <a16:creationId xmlns:a16="http://schemas.microsoft.com/office/drawing/2014/main" id="{9115F141-38F9-46D7-A7F9-8463DBFBBC23}"/>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3">
            <a:extLst>
              <a:ext uri="{FF2B5EF4-FFF2-40B4-BE49-F238E27FC236}">
                <a16:creationId xmlns:a16="http://schemas.microsoft.com/office/drawing/2014/main" id="{13FFFB91-11D6-489C-8DF1-A6074D239437}"/>
              </a:ext>
            </a:extLst>
          </p:cNvPr>
          <p:cNvSpPr>
            <a:spLocks/>
          </p:cNvSpPr>
          <p:nvPr/>
        </p:nvSpPr>
        <p:spPr bwMode="auto">
          <a:xfrm>
            <a:off x="9533357" y="2971780"/>
            <a:ext cx="83867" cy="1207219"/>
          </a:xfrm>
          <a:custGeom>
            <a:avLst/>
            <a:gdLst>
              <a:gd name="T0" fmla="*/ 0 w 109"/>
              <a:gd name="T1" fmla="*/ 16 h 1569"/>
              <a:gd name="T2" fmla="*/ 92 w 109"/>
              <a:gd name="T3" fmla="*/ 16 h 1569"/>
              <a:gd name="T4" fmla="*/ 92 w 109"/>
              <a:gd name="T5" fmla="*/ 1553 h 1569"/>
              <a:gd name="T6" fmla="*/ 0 w 109"/>
              <a:gd name="T7" fmla="*/ 1553 h 1569"/>
              <a:gd name="T8" fmla="*/ 0 w 109"/>
              <a:gd name="T9" fmla="*/ 1569 h 1569"/>
              <a:gd name="T10" fmla="*/ 109 w 109"/>
              <a:gd name="T11" fmla="*/ 1569 h 1569"/>
              <a:gd name="T12" fmla="*/ 109 w 109"/>
              <a:gd name="T13" fmla="*/ 0 h 1569"/>
              <a:gd name="T14" fmla="*/ 0 w 109"/>
              <a:gd name="T15" fmla="*/ 0 h 1569"/>
              <a:gd name="T16" fmla="*/ 0 w 109"/>
              <a:gd name="T17" fmla="*/ 16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9">
                <a:moveTo>
                  <a:pt x="0" y="16"/>
                </a:moveTo>
                <a:lnTo>
                  <a:pt x="92" y="16"/>
                </a:lnTo>
                <a:lnTo>
                  <a:pt x="92" y="1553"/>
                </a:lnTo>
                <a:lnTo>
                  <a:pt x="0" y="1553"/>
                </a:lnTo>
                <a:lnTo>
                  <a:pt x="0" y="1569"/>
                </a:lnTo>
                <a:lnTo>
                  <a:pt x="109" y="1569"/>
                </a:lnTo>
                <a:lnTo>
                  <a:pt x="10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74">
            <a:extLst>
              <a:ext uri="{FF2B5EF4-FFF2-40B4-BE49-F238E27FC236}">
                <a16:creationId xmlns:a16="http://schemas.microsoft.com/office/drawing/2014/main" id="{E1105FA7-42BA-431B-8197-A3B5FB69B72F}"/>
              </a:ext>
            </a:extLst>
          </p:cNvPr>
          <p:cNvSpPr>
            <a:spLocks noChangeArrowheads="1"/>
          </p:cNvSpPr>
          <p:nvPr/>
        </p:nvSpPr>
        <p:spPr bwMode="auto">
          <a:xfrm>
            <a:off x="9610298" y="3569619"/>
            <a:ext cx="88484"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35">
            <a:extLst>
              <a:ext uri="{FF2B5EF4-FFF2-40B4-BE49-F238E27FC236}">
                <a16:creationId xmlns:a16="http://schemas.microsoft.com/office/drawing/2014/main" id="{C87A575A-13BA-410A-931D-227A9CFC19D4}"/>
              </a:ext>
            </a:extLst>
          </p:cNvPr>
          <p:cNvSpPr>
            <a:spLocks/>
          </p:cNvSpPr>
          <p:nvPr/>
        </p:nvSpPr>
        <p:spPr bwMode="auto">
          <a:xfrm>
            <a:off x="9610298" y="3569619"/>
            <a:ext cx="88484" cy="13081"/>
          </a:xfrm>
          <a:custGeom>
            <a:avLst/>
            <a:gdLst>
              <a:gd name="T0" fmla="*/ 0 w 115"/>
              <a:gd name="T1" fmla="*/ 17 h 17"/>
              <a:gd name="T2" fmla="*/ 115 w 115"/>
              <a:gd name="T3" fmla="*/ 17 h 17"/>
              <a:gd name="T4" fmla="*/ 115 w 115"/>
              <a:gd name="T5" fmla="*/ 0 h 17"/>
              <a:gd name="T6" fmla="*/ 0 w 115"/>
              <a:gd name="T7" fmla="*/ 0 h 17"/>
            </a:gdLst>
            <a:ahLst/>
            <a:cxnLst>
              <a:cxn ang="0">
                <a:pos x="T0" y="T1"/>
              </a:cxn>
              <a:cxn ang="0">
                <a:pos x="T2" y="T3"/>
              </a:cxn>
              <a:cxn ang="0">
                <a:pos x="T4" y="T5"/>
              </a:cxn>
              <a:cxn ang="0">
                <a:pos x="T6" y="T7"/>
              </a:cxn>
            </a:cxnLst>
            <a:rect l="0" t="0" r="r" b="b"/>
            <a:pathLst>
              <a:path w="115" h="17">
                <a:moveTo>
                  <a:pt x="0" y="17"/>
                </a:moveTo>
                <a:lnTo>
                  <a:pt x="115" y="17"/>
                </a:lnTo>
                <a:lnTo>
                  <a:pt x="11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76">
            <a:extLst>
              <a:ext uri="{FF2B5EF4-FFF2-40B4-BE49-F238E27FC236}">
                <a16:creationId xmlns:a16="http://schemas.microsoft.com/office/drawing/2014/main" id="{2ED37EC9-90AE-4742-BF60-22EBC405FE04}"/>
              </a:ext>
            </a:extLst>
          </p:cNvPr>
          <p:cNvSpPr>
            <a:spLocks noChangeArrowheads="1"/>
          </p:cNvSpPr>
          <p:nvPr/>
        </p:nvSpPr>
        <p:spPr bwMode="auto">
          <a:xfrm>
            <a:off x="9828044" y="3661950"/>
            <a:ext cx="262372" cy="20774"/>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77">
            <a:extLst>
              <a:ext uri="{FF2B5EF4-FFF2-40B4-BE49-F238E27FC236}">
                <a16:creationId xmlns:a16="http://schemas.microsoft.com/office/drawing/2014/main" id="{E1E86FEF-E68B-4C2A-BEFB-E443A8C99646}"/>
              </a:ext>
            </a:extLst>
          </p:cNvPr>
          <p:cNvSpPr>
            <a:spLocks noChangeArrowheads="1"/>
          </p:cNvSpPr>
          <p:nvPr/>
        </p:nvSpPr>
        <p:spPr bwMode="auto">
          <a:xfrm>
            <a:off x="10090416" y="3661950"/>
            <a:ext cx="403175" cy="207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78">
            <a:extLst>
              <a:ext uri="{FF2B5EF4-FFF2-40B4-BE49-F238E27FC236}">
                <a16:creationId xmlns:a16="http://schemas.microsoft.com/office/drawing/2014/main" id="{4987D2B3-3B9D-44F4-A4D7-C2C87D5D7655}"/>
              </a:ext>
            </a:extLst>
          </p:cNvPr>
          <p:cNvSpPr>
            <a:spLocks noChangeArrowheads="1"/>
          </p:cNvSpPr>
          <p:nvPr/>
        </p:nvSpPr>
        <p:spPr bwMode="auto">
          <a:xfrm>
            <a:off x="9828044" y="3745046"/>
            <a:ext cx="665547" cy="1923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79">
            <a:extLst>
              <a:ext uri="{FF2B5EF4-FFF2-40B4-BE49-F238E27FC236}">
                <a16:creationId xmlns:a16="http://schemas.microsoft.com/office/drawing/2014/main" id="{B1125BD5-AC02-449B-B45E-D5B429174638}"/>
              </a:ext>
            </a:extLst>
          </p:cNvPr>
          <p:cNvSpPr>
            <a:spLocks noChangeArrowheads="1"/>
          </p:cNvSpPr>
          <p:nvPr/>
        </p:nvSpPr>
        <p:spPr bwMode="auto">
          <a:xfrm>
            <a:off x="9828044" y="3826604"/>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80">
            <a:extLst>
              <a:ext uri="{FF2B5EF4-FFF2-40B4-BE49-F238E27FC236}">
                <a16:creationId xmlns:a16="http://schemas.microsoft.com/office/drawing/2014/main" id="{11C92AAB-8ABA-4246-9CF4-AD37B2385F69}"/>
              </a:ext>
            </a:extLst>
          </p:cNvPr>
          <p:cNvSpPr>
            <a:spLocks noChangeArrowheads="1"/>
          </p:cNvSpPr>
          <p:nvPr/>
        </p:nvSpPr>
        <p:spPr bwMode="auto">
          <a:xfrm>
            <a:off x="9828044" y="3908163"/>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81">
            <a:extLst>
              <a:ext uri="{FF2B5EF4-FFF2-40B4-BE49-F238E27FC236}">
                <a16:creationId xmlns:a16="http://schemas.microsoft.com/office/drawing/2014/main" id="{6AE972A5-45C1-4568-BC21-5333530B33D9}"/>
              </a:ext>
            </a:extLst>
          </p:cNvPr>
          <p:cNvSpPr>
            <a:spLocks noChangeArrowheads="1"/>
          </p:cNvSpPr>
          <p:nvPr/>
        </p:nvSpPr>
        <p:spPr bwMode="auto">
          <a:xfrm>
            <a:off x="10194288" y="3908163"/>
            <a:ext cx="299304" cy="20005"/>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82">
            <a:extLst>
              <a:ext uri="{FF2B5EF4-FFF2-40B4-BE49-F238E27FC236}">
                <a16:creationId xmlns:a16="http://schemas.microsoft.com/office/drawing/2014/main" id="{4ABE587A-A129-44D7-8556-8BF18BE0F025}"/>
              </a:ext>
            </a:extLst>
          </p:cNvPr>
          <p:cNvSpPr>
            <a:spLocks noChangeArrowheads="1"/>
          </p:cNvSpPr>
          <p:nvPr/>
        </p:nvSpPr>
        <p:spPr bwMode="auto">
          <a:xfrm>
            <a:off x="9828044" y="3989721"/>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83">
            <a:extLst>
              <a:ext uri="{FF2B5EF4-FFF2-40B4-BE49-F238E27FC236}">
                <a16:creationId xmlns:a16="http://schemas.microsoft.com/office/drawing/2014/main" id="{A42537B4-A5E9-47DB-926E-2FFDC5F6780F}"/>
              </a:ext>
            </a:extLst>
          </p:cNvPr>
          <p:cNvSpPr>
            <a:spLocks noChangeArrowheads="1"/>
          </p:cNvSpPr>
          <p:nvPr/>
        </p:nvSpPr>
        <p:spPr bwMode="auto">
          <a:xfrm>
            <a:off x="9828044" y="4071280"/>
            <a:ext cx="665547" cy="184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a:extLst>
              <a:ext uri="{FF2B5EF4-FFF2-40B4-BE49-F238E27FC236}">
                <a16:creationId xmlns:a16="http://schemas.microsoft.com/office/drawing/2014/main" id="{D278E41A-8999-48FC-BA17-E1206833EFF0}"/>
              </a:ext>
            </a:extLst>
          </p:cNvPr>
          <p:cNvSpPr>
            <a:spLocks noChangeArrowheads="1"/>
          </p:cNvSpPr>
          <p:nvPr/>
        </p:nvSpPr>
        <p:spPr bwMode="auto">
          <a:xfrm>
            <a:off x="9828044" y="4071280"/>
            <a:ext cx="366243" cy="1846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45">
            <a:extLst>
              <a:ext uri="{FF2B5EF4-FFF2-40B4-BE49-F238E27FC236}">
                <a16:creationId xmlns:a16="http://schemas.microsoft.com/office/drawing/2014/main" id="{F6EFCF06-6D3A-4710-9F8A-2E8BC0A960FB}"/>
              </a:ext>
            </a:extLst>
          </p:cNvPr>
          <p:cNvSpPr>
            <a:spLocks/>
          </p:cNvSpPr>
          <p:nvPr/>
        </p:nvSpPr>
        <p:spPr bwMode="auto">
          <a:xfrm>
            <a:off x="9807270" y="3309556"/>
            <a:ext cx="303921" cy="358549"/>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46">
            <a:extLst>
              <a:ext uri="{FF2B5EF4-FFF2-40B4-BE49-F238E27FC236}">
                <a16:creationId xmlns:a16="http://schemas.microsoft.com/office/drawing/2014/main" id="{B1B66AC3-8A39-417C-B684-6A9439A1E122}"/>
              </a:ext>
            </a:extLst>
          </p:cNvPr>
          <p:cNvSpPr>
            <a:spLocks/>
          </p:cNvSpPr>
          <p:nvPr/>
        </p:nvSpPr>
        <p:spPr bwMode="auto">
          <a:xfrm>
            <a:off x="9895753" y="3347256"/>
            <a:ext cx="126954" cy="230057"/>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47">
            <a:extLst>
              <a:ext uri="{FF2B5EF4-FFF2-40B4-BE49-F238E27FC236}">
                <a16:creationId xmlns:a16="http://schemas.microsoft.com/office/drawing/2014/main" id="{D1B51885-ABAA-4D72-B374-1AD2479A47F5}"/>
              </a:ext>
            </a:extLst>
          </p:cNvPr>
          <p:cNvSpPr>
            <a:spLocks/>
          </p:cNvSpPr>
          <p:nvPr/>
        </p:nvSpPr>
        <p:spPr bwMode="auto">
          <a:xfrm>
            <a:off x="10192749" y="3555770"/>
            <a:ext cx="302382" cy="360088"/>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48">
            <a:extLst>
              <a:ext uri="{FF2B5EF4-FFF2-40B4-BE49-F238E27FC236}">
                <a16:creationId xmlns:a16="http://schemas.microsoft.com/office/drawing/2014/main" id="{5AD3A239-D204-49D8-A84F-875A4CB50F5E}"/>
              </a:ext>
            </a:extLst>
          </p:cNvPr>
          <p:cNvSpPr>
            <a:spLocks/>
          </p:cNvSpPr>
          <p:nvPr/>
        </p:nvSpPr>
        <p:spPr bwMode="auto">
          <a:xfrm>
            <a:off x="9859590" y="3720425"/>
            <a:ext cx="301612" cy="360088"/>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89">
            <a:extLst>
              <a:ext uri="{FF2B5EF4-FFF2-40B4-BE49-F238E27FC236}">
                <a16:creationId xmlns:a16="http://schemas.microsoft.com/office/drawing/2014/main" id="{1386AA25-3EA7-4934-9483-876CF7588C22}"/>
              </a:ext>
            </a:extLst>
          </p:cNvPr>
          <p:cNvSpPr>
            <a:spLocks noChangeArrowheads="1"/>
          </p:cNvSpPr>
          <p:nvPr/>
        </p:nvSpPr>
        <p:spPr bwMode="auto">
          <a:xfrm>
            <a:off x="10639781" y="3569619"/>
            <a:ext cx="165425" cy="130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50">
            <a:extLst>
              <a:ext uri="{FF2B5EF4-FFF2-40B4-BE49-F238E27FC236}">
                <a16:creationId xmlns:a16="http://schemas.microsoft.com/office/drawing/2014/main" id="{471FBFCD-9AD3-4552-95CF-BFA994056A31}"/>
              </a:ext>
            </a:extLst>
          </p:cNvPr>
          <p:cNvSpPr>
            <a:spLocks/>
          </p:cNvSpPr>
          <p:nvPr/>
        </p:nvSpPr>
        <p:spPr bwMode="auto">
          <a:xfrm>
            <a:off x="10639781" y="3569619"/>
            <a:ext cx="165425" cy="13081"/>
          </a:xfrm>
          <a:custGeom>
            <a:avLst/>
            <a:gdLst>
              <a:gd name="T0" fmla="*/ 215 w 215"/>
              <a:gd name="T1" fmla="*/ 0 h 17"/>
              <a:gd name="T2" fmla="*/ 0 w 215"/>
              <a:gd name="T3" fmla="*/ 0 h 17"/>
              <a:gd name="T4" fmla="*/ 0 w 215"/>
              <a:gd name="T5" fmla="*/ 17 h 17"/>
              <a:gd name="T6" fmla="*/ 215 w 215"/>
              <a:gd name="T7" fmla="*/ 17 h 17"/>
            </a:gdLst>
            <a:ahLst/>
            <a:cxnLst>
              <a:cxn ang="0">
                <a:pos x="T0" y="T1"/>
              </a:cxn>
              <a:cxn ang="0">
                <a:pos x="T2" y="T3"/>
              </a:cxn>
              <a:cxn ang="0">
                <a:pos x="T4" y="T5"/>
              </a:cxn>
              <a:cxn ang="0">
                <a:pos x="T6" y="T7"/>
              </a:cxn>
            </a:cxnLst>
            <a:rect l="0" t="0" r="r" b="b"/>
            <a:pathLst>
              <a:path w="215" h="17">
                <a:moveTo>
                  <a:pt x="215" y="0"/>
                </a:moveTo>
                <a:lnTo>
                  <a:pt x="0" y="0"/>
                </a:lnTo>
                <a:lnTo>
                  <a:pt x="0" y="17"/>
                </a:lnTo>
                <a:lnTo>
                  <a:pt x="21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51">
            <a:extLst>
              <a:ext uri="{FF2B5EF4-FFF2-40B4-BE49-F238E27FC236}">
                <a16:creationId xmlns:a16="http://schemas.microsoft.com/office/drawing/2014/main" id="{8360B0FB-49A8-4DAD-B844-F0DC1BEFFF4A}"/>
              </a:ext>
            </a:extLst>
          </p:cNvPr>
          <p:cNvSpPr>
            <a:spLocks/>
          </p:cNvSpPr>
          <p:nvPr/>
        </p:nvSpPr>
        <p:spPr bwMode="auto">
          <a:xfrm>
            <a:off x="10276615" y="3595010"/>
            <a:ext cx="135418" cy="213129"/>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52">
            <a:extLst>
              <a:ext uri="{FF2B5EF4-FFF2-40B4-BE49-F238E27FC236}">
                <a16:creationId xmlns:a16="http://schemas.microsoft.com/office/drawing/2014/main" id="{0749AD56-8BCF-4A20-94C5-B84A5E9A68B0}"/>
              </a:ext>
            </a:extLst>
          </p:cNvPr>
          <p:cNvSpPr>
            <a:spLocks/>
          </p:cNvSpPr>
          <p:nvPr/>
        </p:nvSpPr>
        <p:spPr bwMode="auto">
          <a:xfrm>
            <a:off x="10805207" y="3018715"/>
            <a:ext cx="993320" cy="1113349"/>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53">
            <a:extLst>
              <a:ext uri="{FF2B5EF4-FFF2-40B4-BE49-F238E27FC236}">
                <a16:creationId xmlns:a16="http://schemas.microsoft.com/office/drawing/2014/main" id="{9CA519D2-7189-43B9-BBBD-2F3C8EE7BBD0}"/>
              </a:ext>
            </a:extLst>
          </p:cNvPr>
          <p:cNvSpPr>
            <a:spLocks/>
          </p:cNvSpPr>
          <p:nvPr/>
        </p:nvSpPr>
        <p:spPr bwMode="auto">
          <a:xfrm>
            <a:off x="11042957" y="3701190"/>
            <a:ext cx="507048" cy="430875"/>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54">
            <a:extLst>
              <a:ext uri="{FF2B5EF4-FFF2-40B4-BE49-F238E27FC236}">
                <a16:creationId xmlns:a16="http://schemas.microsoft.com/office/drawing/2014/main" id="{C221472B-689E-4AC4-97D4-2D2E150CC0C8}"/>
              </a:ext>
            </a:extLst>
          </p:cNvPr>
          <p:cNvSpPr>
            <a:spLocks/>
          </p:cNvSpPr>
          <p:nvPr/>
        </p:nvSpPr>
        <p:spPr bwMode="auto">
          <a:xfrm>
            <a:off x="10916771" y="2977935"/>
            <a:ext cx="38471" cy="724792"/>
          </a:xfrm>
          <a:custGeom>
            <a:avLst/>
            <a:gdLst>
              <a:gd name="T0" fmla="*/ 0 w 50"/>
              <a:gd name="T1" fmla="*/ 0 h 942"/>
              <a:gd name="T2" fmla="*/ 0 w 50"/>
              <a:gd name="T3" fmla="*/ 942 h 942"/>
              <a:gd name="T4" fmla="*/ 50 w 50"/>
              <a:gd name="T5" fmla="*/ 942 h 942"/>
              <a:gd name="T6" fmla="*/ 50 w 50"/>
              <a:gd name="T7" fmla="*/ 934 h 942"/>
              <a:gd name="T8" fmla="*/ 9 w 50"/>
              <a:gd name="T9" fmla="*/ 934 h 942"/>
              <a:gd name="T10" fmla="*/ 9 w 50"/>
              <a:gd name="T11" fmla="*/ 0 h 942"/>
              <a:gd name="T12" fmla="*/ 0 w 50"/>
              <a:gd name="T13" fmla="*/ 0 h 942"/>
              <a:gd name="T14" fmla="*/ 0 w 50"/>
              <a:gd name="T15" fmla="*/ 0 h 9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42">
                <a:moveTo>
                  <a:pt x="0" y="0"/>
                </a:moveTo>
                <a:lnTo>
                  <a:pt x="0" y="942"/>
                </a:lnTo>
                <a:lnTo>
                  <a:pt x="50" y="942"/>
                </a:lnTo>
                <a:lnTo>
                  <a:pt x="50" y="934"/>
                </a:lnTo>
                <a:lnTo>
                  <a:pt x="9" y="934"/>
                </a:lnTo>
                <a:lnTo>
                  <a:pt x="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a:extLst>
              <a:ext uri="{FF2B5EF4-FFF2-40B4-BE49-F238E27FC236}">
                <a16:creationId xmlns:a16="http://schemas.microsoft.com/office/drawing/2014/main" id="{9A9D6E28-60CD-4B91-A48A-DE66CDB17EB2}"/>
              </a:ext>
            </a:extLst>
          </p:cNvPr>
          <p:cNvSpPr>
            <a:spLocks noChangeArrowheads="1"/>
          </p:cNvSpPr>
          <p:nvPr/>
        </p:nvSpPr>
        <p:spPr bwMode="auto">
          <a:xfrm>
            <a:off x="10085800" y="3154902"/>
            <a:ext cx="418564"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96">
            <a:extLst>
              <a:ext uri="{FF2B5EF4-FFF2-40B4-BE49-F238E27FC236}">
                <a16:creationId xmlns:a16="http://schemas.microsoft.com/office/drawing/2014/main" id="{E2A6CDE6-715C-4B55-BFA5-974A1D7A328B}"/>
              </a:ext>
            </a:extLst>
          </p:cNvPr>
          <p:cNvSpPr>
            <a:spLocks noChangeArrowheads="1"/>
          </p:cNvSpPr>
          <p:nvPr/>
        </p:nvSpPr>
        <p:spPr bwMode="auto">
          <a:xfrm>
            <a:off x="9834200"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97">
            <a:extLst>
              <a:ext uri="{FF2B5EF4-FFF2-40B4-BE49-F238E27FC236}">
                <a16:creationId xmlns:a16="http://schemas.microsoft.com/office/drawing/2014/main" id="{95429F94-D97A-48B8-8A54-9EF613C6B6A7}"/>
              </a:ext>
            </a:extLst>
          </p:cNvPr>
          <p:cNvSpPr>
            <a:spLocks noChangeArrowheads="1"/>
          </p:cNvSpPr>
          <p:nvPr/>
        </p:nvSpPr>
        <p:spPr bwMode="auto">
          <a:xfrm>
            <a:off x="9960384" y="3154902"/>
            <a:ext cx="84636" cy="2308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98">
            <a:extLst>
              <a:ext uri="{FF2B5EF4-FFF2-40B4-BE49-F238E27FC236}">
                <a16:creationId xmlns:a16="http://schemas.microsoft.com/office/drawing/2014/main" id="{C3B8E595-670E-48C0-9E75-F1C8BB319BAA}"/>
              </a:ext>
            </a:extLst>
          </p:cNvPr>
          <p:cNvSpPr>
            <a:spLocks noChangeArrowheads="1"/>
          </p:cNvSpPr>
          <p:nvPr/>
        </p:nvSpPr>
        <p:spPr bwMode="auto">
          <a:xfrm>
            <a:off x="10445119" y="2962547"/>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59">
            <a:extLst>
              <a:ext uri="{FF2B5EF4-FFF2-40B4-BE49-F238E27FC236}">
                <a16:creationId xmlns:a16="http://schemas.microsoft.com/office/drawing/2014/main" id="{77EEEC42-DAF3-4DCA-A729-3722010293B4}"/>
              </a:ext>
            </a:extLst>
          </p:cNvPr>
          <p:cNvSpPr>
            <a:spLocks/>
          </p:cNvSpPr>
          <p:nvPr/>
        </p:nvSpPr>
        <p:spPr bwMode="auto">
          <a:xfrm>
            <a:off x="10445119" y="2962547"/>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100">
            <a:extLst>
              <a:ext uri="{FF2B5EF4-FFF2-40B4-BE49-F238E27FC236}">
                <a16:creationId xmlns:a16="http://schemas.microsoft.com/office/drawing/2014/main" id="{DBD331C1-C9D1-4977-A276-D5BF3D7F2A76}"/>
              </a:ext>
            </a:extLst>
          </p:cNvPr>
          <p:cNvSpPr>
            <a:spLocks noChangeArrowheads="1"/>
          </p:cNvSpPr>
          <p:nvPr/>
        </p:nvSpPr>
        <p:spPr bwMode="auto">
          <a:xfrm>
            <a:off x="10445119" y="2984091"/>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61">
            <a:extLst>
              <a:ext uri="{FF2B5EF4-FFF2-40B4-BE49-F238E27FC236}">
                <a16:creationId xmlns:a16="http://schemas.microsoft.com/office/drawing/2014/main" id="{4A2153F7-437C-4F0B-870C-2D918AC0C768}"/>
              </a:ext>
            </a:extLst>
          </p:cNvPr>
          <p:cNvSpPr>
            <a:spLocks/>
          </p:cNvSpPr>
          <p:nvPr/>
        </p:nvSpPr>
        <p:spPr bwMode="auto">
          <a:xfrm>
            <a:off x="10445119" y="2984091"/>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102">
            <a:extLst>
              <a:ext uri="{FF2B5EF4-FFF2-40B4-BE49-F238E27FC236}">
                <a16:creationId xmlns:a16="http://schemas.microsoft.com/office/drawing/2014/main" id="{70C6FE05-DBDE-48DC-B8B4-E59183AFF9E5}"/>
              </a:ext>
            </a:extLst>
          </p:cNvPr>
          <p:cNvSpPr>
            <a:spLocks noChangeArrowheads="1"/>
          </p:cNvSpPr>
          <p:nvPr/>
        </p:nvSpPr>
        <p:spPr bwMode="auto">
          <a:xfrm>
            <a:off x="10445119" y="3006404"/>
            <a:ext cx="76942" cy="6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63">
            <a:extLst>
              <a:ext uri="{FF2B5EF4-FFF2-40B4-BE49-F238E27FC236}">
                <a16:creationId xmlns:a16="http://schemas.microsoft.com/office/drawing/2014/main" id="{8F924EB5-7263-4DEC-AA51-189D13FAEC01}"/>
              </a:ext>
            </a:extLst>
          </p:cNvPr>
          <p:cNvSpPr>
            <a:spLocks/>
          </p:cNvSpPr>
          <p:nvPr/>
        </p:nvSpPr>
        <p:spPr bwMode="auto">
          <a:xfrm>
            <a:off x="10445119" y="3006404"/>
            <a:ext cx="76942" cy="6156"/>
          </a:xfrm>
          <a:custGeom>
            <a:avLst/>
            <a:gdLst>
              <a:gd name="T0" fmla="*/ 0 w 100"/>
              <a:gd name="T1" fmla="*/ 8 h 8"/>
              <a:gd name="T2" fmla="*/ 100 w 100"/>
              <a:gd name="T3" fmla="*/ 8 h 8"/>
              <a:gd name="T4" fmla="*/ 100 w 100"/>
              <a:gd name="T5" fmla="*/ 0 h 8"/>
              <a:gd name="T6" fmla="*/ 0 w 100"/>
              <a:gd name="T7" fmla="*/ 0 h 8"/>
            </a:gdLst>
            <a:ahLst/>
            <a:cxnLst>
              <a:cxn ang="0">
                <a:pos x="T0" y="T1"/>
              </a:cxn>
              <a:cxn ang="0">
                <a:pos x="T2" y="T3"/>
              </a:cxn>
              <a:cxn ang="0">
                <a:pos x="T4" y="T5"/>
              </a:cxn>
              <a:cxn ang="0">
                <a:pos x="T6" y="T7"/>
              </a:cxn>
            </a:cxnLst>
            <a:rect l="0" t="0" r="r" b="b"/>
            <a:pathLst>
              <a:path w="100" h="8">
                <a:moveTo>
                  <a:pt x="0" y="8"/>
                </a:moveTo>
                <a:lnTo>
                  <a:pt x="100" y="8"/>
                </a:lnTo>
                <a:lnTo>
                  <a:pt x="1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4">
            <a:extLst>
              <a:ext uri="{FF2B5EF4-FFF2-40B4-BE49-F238E27FC236}">
                <a16:creationId xmlns:a16="http://schemas.microsoft.com/office/drawing/2014/main" id="{13937CC1-9618-4841-A7C8-9525D3E5E083}"/>
              </a:ext>
            </a:extLst>
          </p:cNvPr>
          <p:cNvSpPr>
            <a:spLocks/>
          </p:cNvSpPr>
          <p:nvPr/>
        </p:nvSpPr>
        <p:spPr bwMode="auto">
          <a:xfrm>
            <a:off x="9934993" y="3762743"/>
            <a:ext cx="149267" cy="226979"/>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5">
            <a:extLst>
              <a:ext uri="{FF2B5EF4-FFF2-40B4-BE49-F238E27FC236}">
                <a16:creationId xmlns:a16="http://schemas.microsoft.com/office/drawing/2014/main" id="{E8CB8339-4BB3-4D78-A508-FCB9D7078B1A}"/>
              </a:ext>
            </a:extLst>
          </p:cNvPr>
          <p:cNvSpPr>
            <a:spLocks/>
          </p:cNvSpPr>
          <p:nvPr/>
        </p:nvSpPr>
        <p:spPr bwMode="auto">
          <a:xfrm>
            <a:off x="10902922" y="3441126"/>
            <a:ext cx="784038" cy="540902"/>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66">
            <a:extLst>
              <a:ext uri="{FF2B5EF4-FFF2-40B4-BE49-F238E27FC236}">
                <a16:creationId xmlns:a16="http://schemas.microsoft.com/office/drawing/2014/main" id="{6E63D0FD-F4CB-4C5C-AED2-F2EEB6ABF605}"/>
              </a:ext>
            </a:extLst>
          </p:cNvPr>
          <p:cNvSpPr>
            <a:spLocks/>
          </p:cNvSpPr>
          <p:nvPr/>
        </p:nvSpPr>
        <p:spPr bwMode="auto">
          <a:xfrm>
            <a:off x="10922158" y="3441126"/>
            <a:ext cx="747106" cy="353933"/>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67">
            <a:extLst>
              <a:ext uri="{FF2B5EF4-FFF2-40B4-BE49-F238E27FC236}">
                <a16:creationId xmlns:a16="http://schemas.microsoft.com/office/drawing/2014/main" id="{B136451A-1A93-48EE-818B-D15DFD641F10}"/>
              </a:ext>
            </a:extLst>
          </p:cNvPr>
          <p:cNvSpPr>
            <a:spLocks/>
          </p:cNvSpPr>
          <p:nvPr/>
        </p:nvSpPr>
        <p:spPr bwMode="auto">
          <a:xfrm>
            <a:off x="11134518" y="3297244"/>
            <a:ext cx="323926" cy="305460"/>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68">
            <a:extLst>
              <a:ext uri="{FF2B5EF4-FFF2-40B4-BE49-F238E27FC236}">
                <a16:creationId xmlns:a16="http://schemas.microsoft.com/office/drawing/2014/main" id="{FAD0451C-8571-4367-ABF6-C81D1A23DFF0}"/>
              </a:ext>
            </a:extLst>
          </p:cNvPr>
          <p:cNvSpPr>
            <a:spLocks/>
          </p:cNvSpPr>
          <p:nvPr/>
        </p:nvSpPr>
        <p:spPr bwMode="auto">
          <a:xfrm>
            <a:off x="11186068" y="3294167"/>
            <a:ext cx="219285" cy="131571"/>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69">
            <a:extLst>
              <a:ext uri="{FF2B5EF4-FFF2-40B4-BE49-F238E27FC236}">
                <a16:creationId xmlns:a16="http://schemas.microsoft.com/office/drawing/2014/main" id="{5743C58A-5F1E-44EB-B18C-88B8200B5B38}"/>
              </a:ext>
            </a:extLst>
          </p:cNvPr>
          <p:cNvSpPr>
            <a:spLocks/>
          </p:cNvSpPr>
          <p:nvPr/>
        </p:nvSpPr>
        <p:spPr bwMode="auto">
          <a:xfrm>
            <a:off x="11049112" y="2834054"/>
            <a:ext cx="529360" cy="52474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70">
            <a:extLst>
              <a:ext uri="{FF2B5EF4-FFF2-40B4-BE49-F238E27FC236}">
                <a16:creationId xmlns:a16="http://schemas.microsoft.com/office/drawing/2014/main" id="{CE0E8B45-9E38-4E34-ABDD-5E637D57E33A}"/>
              </a:ext>
            </a:extLst>
          </p:cNvPr>
          <p:cNvSpPr>
            <a:spLocks/>
          </p:cNvSpPr>
          <p:nvPr/>
        </p:nvSpPr>
        <p:spPr bwMode="auto">
          <a:xfrm>
            <a:off x="11077582" y="2976397"/>
            <a:ext cx="376246" cy="414717"/>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71">
            <a:extLst>
              <a:ext uri="{FF2B5EF4-FFF2-40B4-BE49-F238E27FC236}">
                <a16:creationId xmlns:a16="http://schemas.microsoft.com/office/drawing/2014/main" id="{64D8FD8C-32E8-4127-8FF5-904F05643C13}"/>
              </a:ext>
            </a:extLst>
          </p:cNvPr>
          <p:cNvSpPr>
            <a:spLocks/>
          </p:cNvSpPr>
          <p:nvPr/>
        </p:nvSpPr>
        <p:spPr bwMode="auto">
          <a:xfrm>
            <a:off x="11079120" y="3064110"/>
            <a:ext cx="204665" cy="30699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72">
            <a:extLst>
              <a:ext uri="{FF2B5EF4-FFF2-40B4-BE49-F238E27FC236}">
                <a16:creationId xmlns:a16="http://schemas.microsoft.com/office/drawing/2014/main" id="{F8A32D27-BA0F-4E0A-B378-E4B8E4A4804B}"/>
              </a:ext>
            </a:extLst>
          </p:cNvPr>
          <p:cNvSpPr>
            <a:spLocks/>
          </p:cNvSpPr>
          <p:nvPr/>
        </p:nvSpPr>
        <p:spPr bwMode="auto">
          <a:xfrm>
            <a:off x="11162986" y="3267237"/>
            <a:ext cx="141573" cy="63092"/>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73">
            <a:extLst>
              <a:ext uri="{FF2B5EF4-FFF2-40B4-BE49-F238E27FC236}">
                <a16:creationId xmlns:a16="http://schemas.microsoft.com/office/drawing/2014/main" id="{3CF447CC-86CE-412A-A318-78B77A8BF209}"/>
              </a:ext>
            </a:extLst>
          </p:cNvPr>
          <p:cNvSpPr>
            <a:spLocks/>
          </p:cNvSpPr>
          <p:nvPr/>
        </p:nvSpPr>
        <p:spPr bwMode="auto">
          <a:xfrm>
            <a:off x="11162986" y="3267237"/>
            <a:ext cx="141573" cy="50782"/>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74">
            <a:extLst>
              <a:ext uri="{FF2B5EF4-FFF2-40B4-BE49-F238E27FC236}">
                <a16:creationId xmlns:a16="http://schemas.microsoft.com/office/drawing/2014/main" id="{A0CA20CE-4B53-4925-9298-568808BF015D}"/>
              </a:ext>
            </a:extLst>
          </p:cNvPr>
          <p:cNvSpPr>
            <a:spLocks/>
          </p:cNvSpPr>
          <p:nvPr/>
        </p:nvSpPr>
        <p:spPr bwMode="auto">
          <a:xfrm>
            <a:off x="11316870" y="3131049"/>
            <a:ext cx="40779" cy="36163"/>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75">
            <a:extLst>
              <a:ext uri="{FF2B5EF4-FFF2-40B4-BE49-F238E27FC236}">
                <a16:creationId xmlns:a16="http://schemas.microsoft.com/office/drawing/2014/main" id="{7E406AEE-03FF-4F64-AC37-416A2F992451}"/>
              </a:ext>
            </a:extLst>
          </p:cNvPr>
          <p:cNvSpPr>
            <a:spLocks/>
          </p:cNvSpPr>
          <p:nvPr/>
        </p:nvSpPr>
        <p:spPr bwMode="auto">
          <a:xfrm>
            <a:off x="11126824" y="3117200"/>
            <a:ext cx="39240" cy="36163"/>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76">
            <a:extLst>
              <a:ext uri="{FF2B5EF4-FFF2-40B4-BE49-F238E27FC236}">
                <a16:creationId xmlns:a16="http://schemas.microsoft.com/office/drawing/2014/main" id="{74C65B90-B973-4FC2-821B-1604A458693D}"/>
              </a:ext>
            </a:extLst>
          </p:cNvPr>
          <p:cNvSpPr>
            <a:spLocks/>
          </p:cNvSpPr>
          <p:nvPr/>
        </p:nvSpPr>
        <p:spPr bwMode="auto">
          <a:xfrm>
            <a:off x="11493067" y="3088731"/>
            <a:ext cx="39240" cy="108489"/>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77">
            <a:extLst>
              <a:ext uri="{FF2B5EF4-FFF2-40B4-BE49-F238E27FC236}">
                <a16:creationId xmlns:a16="http://schemas.microsoft.com/office/drawing/2014/main" id="{7185CE3C-8941-44EF-918C-DD0F7CCB5A55}"/>
              </a:ext>
            </a:extLst>
          </p:cNvPr>
          <p:cNvSpPr>
            <a:spLocks/>
          </p:cNvSpPr>
          <p:nvPr/>
        </p:nvSpPr>
        <p:spPr bwMode="auto">
          <a:xfrm>
            <a:off x="11493066" y="3170290"/>
            <a:ext cx="34624" cy="40779"/>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78">
            <a:extLst>
              <a:ext uri="{FF2B5EF4-FFF2-40B4-BE49-F238E27FC236}">
                <a16:creationId xmlns:a16="http://schemas.microsoft.com/office/drawing/2014/main" id="{DEDD864A-9F73-47C2-A3BE-0D9FD7CFEE93}"/>
              </a:ext>
            </a:extLst>
          </p:cNvPr>
          <p:cNvSpPr>
            <a:spLocks/>
          </p:cNvSpPr>
          <p:nvPr/>
        </p:nvSpPr>
        <p:spPr bwMode="auto">
          <a:xfrm>
            <a:off x="11179913" y="2957161"/>
            <a:ext cx="287763" cy="161578"/>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79">
            <a:extLst>
              <a:ext uri="{FF2B5EF4-FFF2-40B4-BE49-F238E27FC236}">
                <a16:creationId xmlns:a16="http://schemas.microsoft.com/office/drawing/2014/main" id="{030DEFE8-5199-40A7-A021-AF9C925EE6BD}"/>
              </a:ext>
            </a:extLst>
          </p:cNvPr>
          <p:cNvSpPr>
            <a:spLocks/>
          </p:cNvSpPr>
          <p:nvPr/>
        </p:nvSpPr>
        <p:spPr bwMode="auto">
          <a:xfrm>
            <a:off x="11083736" y="2952545"/>
            <a:ext cx="133878" cy="140034"/>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1" name="Freeform 80">
            <a:extLst>
              <a:ext uri="{FF2B5EF4-FFF2-40B4-BE49-F238E27FC236}">
                <a16:creationId xmlns:a16="http://schemas.microsoft.com/office/drawing/2014/main" id="{9A6318BE-8B05-48ED-BF69-CC286BA9B2D5}"/>
              </a:ext>
            </a:extLst>
          </p:cNvPr>
          <p:cNvSpPr>
            <a:spLocks/>
          </p:cNvSpPr>
          <p:nvPr/>
        </p:nvSpPr>
        <p:spPr bwMode="auto">
          <a:xfrm>
            <a:off x="11370729" y="2790197"/>
            <a:ext cx="240829" cy="237751"/>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Rectangle 121">
            <a:extLst>
              <a:ext uri="{FF2B5EF4-FFF2-40B4-BE49-F238E27FC236}">
                <a16:creationId xmlns:a16="http://schemas.microsoft.com/office/drawing/2014/main" id="{CBA42167-7426-4398-B9F4-85A15A0E9AFF}"/>
              </a:ext>
            </a:extLst>
          </p:cNvPr>
          <p:cNvSpPr>
            <a:spLocks noChangeArrowheads="1"/>
          </p:cNvSpPr>
          <p:nvPr/>
        </p:nvSpPr>
        <p:spPr bwMode="auto">
          <a:xfrm>
            <a:off x="11038340" y="3765820"/>
            <a:ext cx="513203" cy="154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22">
            <a:extLst>
              <a:ext uri="{FF2B5EF4-FFF2-40B4-BE49-F238E27FC236}">
                <a16:creationId xmlns:a16="http://schemas.microsoft.com/office/drawing/2014/main" id="{653C999F-8364-4129-8138-EC55BA9F57F8}"/>
              </a:ext>
            </a:extLst>
          </p:cNvPr>
          <p:cNvSpPr>
            <a:spLocks noChangeArrowheads="1"/>
          </p:cNvSpPr>
          <p:nvPr/>
        </p:nvSpPr>
        <p:spPr bwMode="auto">
          <a:xfrm>
            <a:off x="11038340" y="3765820"/>
            <a:ext cx="513203" cy="15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83">
            <a:extLst>
              <a:ext uri="{FF2B5EF4-FFF2-40B4-BE49-F238E27FC236}">
                <a16:creationId xmlns:a16="http://schemas.microsoft.com/office/drawing/2014/main" id="{C5CCD764-DE5D-4CEB-BF87-41C6D79F4F71}"/>
              </a:ext>
            </a:extLst>
          </p:cNvPr>
          <p:cNvSpPr>
            <a:spLocks/>
          </p:cNvSpPr>
          <p:nvPr/>
        </p:nvSpPr>
        <p:spPr bwMode="auto">
          <a:xfrm>
            <a:off x="11362265" y="3441126"/>
            <a:ext cx="306998" cy="353933"/>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84">
            <a:extLst>
              <a:ext uri="{FF2B5EF4-FFF2-40B4-BE49-F238E27FC236}">
                <a16:creationId xmlns:a16="http://schemas.microsoft.com/office/drawing/2014/main" id="{7CA2E16D-6191-41E1-8AAA-72378D6C1321}"/>
              </a:ext>
            </a:extLst>
          </p:cNvPr>
          <p:cNvSpPr>
            <a:spLocks/>
          </p:cNvSpPr>
          <p:nvPr/>
        </p:nvSpPr>
        <p:spPr bwMode="auto">
          <a:xfrm>
            <a:off x="11362266" y="3441126"/>
            <a:ext cx="96177" cy="146190"/>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85">
            <a:extLst>
              <a:ext uri="{FF2B5EF4-FFF2-40B4-BE49-F238E27FC236}">
                <a16:creationId xmlns:a16="http://schemas.microsoft.com/office/drawing/2014/main" id="{48E640C0-3564-41FC-8C47-DA8ADA5587CE}"/>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86">
            <a:extLst>
              <a:ext uri="{FF2B5EF4-FFF2-40B4-BE49-F238E27FC236}">
                <a16:creationId xmlns:a16="http://schemas.microsoft.com/office/drawing/2014/main" id="{88ED2B27-188C-4B60-B862-4D605B325734}"/>
              </a:ext>
            </a:extLst>
          </p:cNvPr>
          <p:cNvSpPr>
            <a:spLocks/>
          </p:cNvSpPr>
          <p:nvPr/>
        </p:nvSpPr>
        <p:spPr bwMode="auto">
          <a:xfrm>
            <a:off x="11393812" y="3765820"/>
            <a:ext cx="157731" cy="29238"/>
          </a:xfrm>
          <a:custGeom>
            <a:avLst/>
            <a:gdLst>
              <a:gd name="T0" fmla="*/ 205 w 205"/>
              <a:gd name="T1" fmla="*/ 0 h 38"/>
              <a:gd name="T2" fmla="*/ 0 w 205"/>
              <a:gd name="T3" fmla="*/ 0 h 38"/>
              <a:gd name="T4" fmla="*/ 8 w 205"/>
              <a:gd name="T5" fmla="*/ 38 h 38"/>
              <a:gd name="T6" fmla="*/ 205 w 205"/>
              <a:gd name="T7" fmla="*/ 38 h 38"/>
              <a:gd name="T8" fmla="*/ 205 w 205"/>
              <a:gd name="T9" fmla="*/ 0 h 38"/>
            </a:gdLst>
            <a:ahLst/>
            <a:cxnLst>
              <a:cxn ang="0">
                <a:pos x="T0" y="T1"/>
              </a:cxn>
              <a:cxn ang="0">
                <a:pos x="T2" y="T3"/>
              </a:cxn>
              <a:cxn ang="0">
                <a:pos x="T4" y="T5"/>
              </a:cxn>
              <a:cxn ang="0">
                <a:pos x="T6" y="T7"/>
              </a:cxn>
              <a:cxn ang="0">
                <a:pos x="T8" y="T9"/>
              </a:cxn>
            </a:cxnLst>
            <a:rect l="0" t="0" r="r" b="b"/>
            <a:pathLst>
              <a:path w="205" h="38">
                <a:moveTo>
                  <a:pt x="205" y="0"/>
                </a:moveTo>
                <a:lnTo>
                  <a:pt x="0" y="0"/>
                </a:lnTo>
                <a:lnTo>
                  <a:pt x="8" y="38"/>
                </a:lnTo>
                <a:lnTo>
                  <a:pt x="205" y="38"/>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87">
            <a:extLst>
              <a:ext uri="{FF2B5EF4-FFF2-40B4-BE49-F238E27FC236}">
                <a16:creationId xmlns:a16="http://schemas.microsoft.com/office/drawing/2014/main" id="{FE55D152-9772-4E41-98A8-1810D41806C0}"/>
              </a:ext>
            </a:extLst>
          </p:cNvPr>
          <p:cNvSpPr>
            <a:spLocks/>
          </p:cNvSpPr>
          <p:nvPr/>
        </p:nvSpPr>
        <p:spPr bwMode="auto">
          <a:xfrm>
            <a:off x="9278679" y="3006404"/>
            <a:ext cx="133878" cy="33623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88">
            <a:extLst>
              <a:ext uri="{FF2B5EF4-FFF2-40B4-BE49-F238E27FC236}">
                <a16:creationId xmlns:a16="http://schemas.microsoft.com/office/drawing/2014/main" id="{679111B2-F745-4FB6-9B1A-2C7305C9EE4F}"/>
              </a:ext>
            </a:extLst>
          </p:cNvPr>
          <p:cNvSpPr>
            <a:spLocks/>
          </p:cNvSpPr>
          <p:nvPr/>
        </p:nvSpPr>
        <p:spPr bwMode="auto">
          <a:xfrm>
            <a:off x="8887814" y="2849442"/>
            <a:ext cx="513203" cy="23929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89">
            <a:extLst>
              <a:ext uri="{FF2B5EF4-FFF2-40B4-BE49-F238E27FC236}">
                <a16:creationId xmlns:a16="http://schemas.microsoft.com/office/drawing/2014/main" id="{85015735-F5CF-4AE2-A55F-FA5A2901FF8F}"/>
              </a:ext>
            </a:extLst>
          </p:cNvPr>
          <p:cNvSpPr>
            <a:spLocks/>
          </p:cNvSpPr>
          <p:nvPr/>
        </p:nvSpPr>
        <p:spPr bwMode="auto">
          <a:xfrm>
            <a:off x="8887814" y="2849443"/>
            <a:ext cx="513203" cy="244675"/>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90">
            <a:extLst>
              <a:ext uri="{FF2B5EF4-FFF2-40B4-BE49-F238E27FC236}">
                <a16:creationId xmlns:a16="http://schemas.microsoft.com/office/drawing/2014/main" id="{C9CB872E-1D4A-42B9-802D-B4671FAF6E4A}"/>
              </a:ext>
            </a:extLst>
          </p:cNvPr>
          <p:cNvSpPr>
            <a:spLocks/>
          </p:cNvSpPr>
          <p:nvPr/>
        </p:nvSpPr>
        <p:spPr bwMode="auto">
          <a:xfrm>
            <a:off x="8973220" y="2430109"/>
            <a:ext cx="370091" cy="378554"/>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91">
            <a:extLst>
              <a:ext uri="{FF2B5EF4-FFF2-40B4-BE49-F238E27FC236}">
                <a16:creationId xmlns:a16="http://schemas.microsoft.com/office/drawing/2014/main" id="{81937420-3F91-40AF-9B69-CB1719A424EF}"/>
              </a:ext>
            </a:extLst>
          </p:cNvPr>
          <p:cNvSpPr>
            <a:spLocks/>
          </p:cNvSpPr>
          <p:nvPr/>
        </p:nvSpPr>
        <p:spPr bwMode="auto">
          <a:xfrm>
            <a:off x="9034773" y="2749419"/>
            <a:ext cx="226209" cy="213129"/>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92">
            <a:extLst>
              <a:ext uri="{FF2B5EF4-FFF2-40B4-BE49-F238E27FC236}">
                <a16:creationId xmlns:a16="http://schemas.microsoft.com/office/drawing/2014/main" id="{16755923-FF9D-4178-9A62-411B58863BD4}"/>
              </a:ext>
            </a:extLst>
          </p:cNvPr>
          <p:cNvSpPr>
            <a:spLocks/>
          </p:cNvSpPr>
          <p:nvPr/>
        </p:nvSpPr>
        <p:spPr bwMode="auto">
          <a:xfrm>
            <a:off x="9072475" y="2749418"/>
            <a:ext cx="163117" cy="103103"/>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3">
            <a:extLst>
              <a:ext uri="{FF2B5EF4-FFF2-40B4-BE49-F238E27FC236}">
                <a16:creationId xmlns:a16="http://schemas.microsoft.com/office/drawing/2014/main" id="{47FDA00F-121C-4F40-8BB8-321CD42E3FE9}"/>
              </a:ext>
            </a:extLst>
          </p:cNvPr>
          <p:cNvSpPr>
            <a:spLocks/>
          </p:cNvSpPr>
          <p:nvPr/>
        </p:nvSpPr>
        <p:spPr bwMode="auto">
          <a:xfrm>
            <a:off x="9040928" y="2533212"/>
            <a:ext cx="267758" cy="294688"/>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94">
            <a:extLst>
              <a:ext uri="{FF2B5EF4-FFF2-40B4-BE49-F238E27FC236}">
                <a16:creationId xmlns:a16="http://schemas.microsoft.com/office/drawing/2014/main" id="{D10DF966-6800-4D43-AE08-ADE1844067DF}"/>
              </a:ext>
            </a:extLst>
          </p:cNvPr>
          <p:cNvSpPr>
            <a:spLocks/>
          </p:cNvSpPr>
          <p:nvPr/>
        </p:nvSpPr>
        <p:spPr bwMode="auto">
          <a:xfrm>
            <a:off x="9152494" y="2610153"/>
            <a:ext cx="150806" cy="207743"/>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95">
            <a:extLst>
              <a:ext uri="{FF2B5EF4-FFF2-40B4-BE49-F238E27FC236}">
                <a16:creationId xmlns:a16="http://schemas.microsoft.com/office/drawing/2014/main" id="{BB61843D-5C35-4B44-B662-2D0F0F26C549}"/>
              </a:ext>
            </a:extLst>
          </p:cNvPr>
          <p:cNvSpPr>
            <a:spLocks/>
          </p:cNvSpPr>
          <p:nvPr/>
        </p:nvSpPr>
        <p:spPr bwMode="auto">
          <a:xfrm>
            <a:off x="9133258" y="2740185"/>
            <a:ext cx="97717" cy="45396"/>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96">
            <a:extLst>
              <a:ext uri="{FF2B5EF4-FFF2-40B4-BE49-F238E27FC236}">
                <a16:creationId xmlns:a16="http://schemas.microsoft.com/office/drawing/2014/main" id="{8164527E-D7E0-48C6-B862-A9E7B259CD95}"/>
              </a:ext>
            </a:extLst>
          </p:cNvPr>
          <p:cNvSpPr>
            <a:spLocks/>
          </p:cNvSpPr>
          <p:nvPr/>
        </p:nvSpPr>
        <p:spPr bwMode="auto">
          <a:xfrm>
            <a:off x="9133258" y="2740186"/>
            <a:ext cx="97717" cy="35393"/>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97">
            <a:extLst>
              <a:ext uri="{FF2B5EF4-FFF2-40B4-BE49-F238E27FC236}">
                <a16:creationId xmlns:a16="http://schemas.microsoft.com/office/drawing/2014/main" id="{A48309A2-9C29-472A-810C-4043028DB4DF}"/>
              </a:ext>
            </a:extLst>
          </p:cNvPr>
          <p:cNvSpPr>
            <a:spLocks/>
          </p:cNvSpPr>
          <p:nvPr/>
        </p:nvSpPr>
        <p:spPr bwMode="auto">
          <a:xfrm>
            <a:off x="9111715" y="2634774"/>
            <a:ext cx="28469" cy="25391"/>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98">
            <a:extLst>
              <a:ext uri="{FF2B5EF4-FFF2-40B4-BE49-F238E27FC236}">
                <a16:creationId xmlns:a16="http://schemas.microsoft.com/office/drawing/2014/main" id="{C0443AE5-95E2-4A35-86F1-960D04B933BF}"/>
              </a:ext>
            </a:extLst>
          </p:cNvPr>
          <p:cNvSpPr>
            <a:spLocks/>
          </p:cNvSpPr>
          <p:nvPr/>
        </p:nvSpPr>
        <p:spPr bwMode="auto">
          <a:xfrm>
            <a:off x="9244055" y="2647855"/>
            <a:ext cx="28469" cy="24621"/>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99">
            <a:extLst>
              <a:ext uri="{FF2B5EF4-FFF2-40B4-BE49-F238E27FC236}">
                <a16:creationId xmlns:a16="http://schemas.microsoft.com/office/drawing/2014/main" id="{46D7A9EE-5A52-42C5-AFD1-85A61542ABAC}"/>
              </a:ext>
            </a:extLst>
          </p:cNvPr>
          <p:cNvSpPr>
            <a:spLocks/>
          </p:cNvSpPr>
          <p:nvPr/>
        </p:nvSpPr>
        <p:spPr bwMode="auto">
          <a:xfrm>
            <a:off x="8991685" y="2586301"/>
            <a:ext cx="26930" cy="76942"/>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00">
            <a:extLst>
              <a:ext uri="{FF2B5EF4-FFF2-40B4-BE49-F238E27FC236}">
                <a16:creationId xmlns:a16="http://schemas.microsoft.com/office/drawing/2014/main" id="{48101889-F106-49DC-A1D9-841C35820CA9}"/>
              </a:ext>
            </a:extLst>
          </p:cNvPr>
          <p:cNvSpPr>
            <a:spLocks/>
          </p:cNvSpPr>
          <p:nvPr/>
        </p:nvSpPr>
        <p:spPr bwMode="auto">
          <a:xfrm>
            <a:off x="8990147" y="2642469"/>
            <a:ext cx="23853" cy="26930"/>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01">
            <a:extLst>
              <a:ext uri="{FF2B5EF4-FFF2-40B4-BE49-F238E27FC236}">
                <a16:creationId xmlns:a16="http://schemas.microsoft.com/office/drawing/2014/main" id="{DE86F6DF-C8D9-43E8-A2B6-5CADCB2ED05B}"/>
              </a:ext>
            </a:extLst>
          </p:cNvPr>
          <p:cNvSpPr>
            <a:spLocks/>
          </p:cNvSpPr>
          <p:nvPr/>
        </p:nvSpPr>
        <p:spPr bwMode="auto">
          <a:xfrm>
            <a:off x="9048623" y="2520901"/>
            <a:ext cx="263141" cy="96947"/>
          </a:xfrm>
          <a:custGeom>
            <a:avLst/>
            <a:gdLst>
              <a:gd name="T0" fmla="*/ 2 w 342"/>
              <a:gd name="T1" fmla="*/ 105 h 126"/>
              <a:gd name="T2" fmla="*/ 196 w 342"/>
              <a:gd name="T3" fmla="*/ 118 h 126"/>
              <a:gd name="T4" fmla="*/ 241 w 342"/>
              <a:gd name="T5" fmla="*/ 77 h 126"/>
              <a:gd name="T6" fmla="*/ 239 w 342"/>
              <a:gd name="T7" fmla="*/ 120 h 126"/>
              <a:gd name="T8" fmla="*/ 342 w 342"/>
              <a:gd name="T9" fmla="*/ 126 h 126"/>
              <a:gd name="T10" fmla="*/ 338 w 342"/>
              <a:gd name="T11" fmla="*/ 28 h 126"/>
              <a:gd name="T12" fmla="*/ 0 w 342"/>
              <a:gd name="T13" fmla="*/ 0 h 126"/>
              <a:gd name="T14" fmla="*/ 2 w 342"/>
              <a:gd name="T15" fmla="*/ 105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126">
                <a:moveTo>
                  <a:pt x="2" y="105"/>
                </a:moveTo>
                <a:lnTo>
                  <a:pt x="196" y="118"/>
                </a:lnTo>
                <a:lnTo>
                  <a:pt x="241" y="77"/>
                </a:lnTo>
                <a:lnTo>
                  <a:pt x="239" y="120"/>
                </a:lnTo>
                <a:lnTo>
                  <a:pt x="342" y="126"/>
                </a:lnTo>
                <a:lnTo>
                  <a:pt x="338" y="28"/>
                </a:lnTo>
                <a:lnTo>
                  <a:pt x="0" y="0"/>
                </a:lnTo>
                <a:lnTo>
                  <a:pt x="2" y="105"/>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02">
            <a:extLst>
              <a:ext uri="{FF2B5EF4-FFF2-40B4-BE49-F238E27FC236}">
                <a16:creationId xmlns:a16="http://schemas.microsoft.com/office/drawing/2014/main" id="{1D48F871-39AF-43AD-83C9-8494C40B52A2}"/>
              </a:ext>
            </a:extLst>
          </p:cNvPr>
          <p:cNvSpPr>
            <a:spLocks/>
          </p:cNvSpPr>
          <p:nvPr/>
        </p:nvSpPr>
        <p:spPr bwMode="auto">
          <a:xfrm>
            <a:off x="9385628" y="29386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03">
            <a:extLst>
              <a:ext uri="{FF2B5EF4-FFF2-40B4-BE49-F238E27FC236}">
                <a16:creationId xmlns:a16="http://schemas.microsoft.com/office/drawing/2014/main" id="{F9C535EE-14D4-4B75-8556-4AB54B490437}"/>
              </a:ext>
            </a:extLst>
          </p:cNvPr>
          <p:cNvSpPr>
            <a:spLocks/>
          </p:cNvSpPr>
          <p:nvPr/>
        </p:nvSpPr>
        <p:spPr bwMode="auto">
          <a:xfrm>
            <a:off x="9405633" y="3127973"/>
            <a:ext cx="6925" cy="63092"/>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04">
            <a:extLst>
              <a:ext uri="{FF2B5EF4-FFF2-40B4-BE49-F238E27FC236}">
                <a16:creationId xmlns:a16="http://schemas.microsoft.com/office/drawing/2014/main" id="{37EFE55F-30A1-44BF-962F-F2CA0A579155}"/>
              </a:ext>
            </a:extLst>
          </p:cNvPr>
          <p:cNvSpPr>
            <a:spLocks/>
          </p:cNvSpPr>
          <p:nvPr/>
        </p:nvSpPr>
        <p:spPr bwMode="auto">
          <a:xfrm>
            <a:off x="9351004" y="3009481"/>
            <a:ext cx="61554" cy="292379"/>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05">
            <a:extLst>
              <a:ext uri="{FF2B5EF4-FFF2-40B4-BE49-F238E27FC236}">
                <a16:creationId xmlns:a16="http://schemas.microsoft.com/office/drawing/2014/main" id="{823D5D0C-8E0F-48A8-94FE-6AA9E090C37D}"/>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06">
            <a:extLst>
              <a:ext uri="{FF2B5EF4-FFF2-40B4-BE49-F238E27FC236}">
                <a16:creationId xmlns:a16="http://schemas.microsoft.com/office/drawing/2014/main" id="{7AAD46D5-4C0E-4B0B-8255-E7EED5EACBE4}"/>
              </a:ext>
            </a:extLst>
          </p:cNvPr>
          <p:cNvSpPr>
            <a:spLocks/>
          </p:cNvSpPr>
          <p:nvPr/>
        </p:nvSpPr>
        <p:spPr bwMode="auto">
          <a:xfrm>
            <a:off x="9391784" y="3009481"/>
            <a:ext cx="9233" cy="79251"/>
          </a:xfrm>
          <a:custGeom>
            <a:avLst/>
            <a:gdLst>
              <a:gd name="T0" fmla="*/ 0 w 12"/>
              <a:gd name="T1" fmla="*/ 0 h 103"/>
              <a:gd name="T2" fmla="*/ 12 w 12"/>
              <a:gd name="T3" fmla="*/ 103 h 103"/>
              <a:gd name="T4" fmla="*/ 12 w 12"/>
              <a:gd name="T5" fmla="*/ 103 h 103"/>
              <a:gd name="T6" fmla="*/ 0 w 12"/>
              <a:gd name="T7" fmla="*/ 0 h 103"/>
              <a:gd name="T8" fmla="*/ 0 w 12"/>
              <a:gd name="T9" fmla="*/ 0 h 103"/>
            </a:gdLst>
            <a:ahLst/>
            <a:cxnLst>
              <a:cxn ang="0">
                <a:pos x="T0" y="T1"/>
              </a:cxn>
              <a:cxn ang="0">
                <a:pos x="T2" y="T3"/>
              </a:cxn>
              <a:cxn ang="0">
                <a:pos x="T4" y="T5"/>
              </a:cxn>
              <a:cxn ang="0">
                <a:pos x="T6" y="T7"/>
              </a:cxn>
              <a:cxn ang="0">
                <a:pos x="T8" y="T9"/>
              </a:cxn>
            </a:cxnLst>
            <a:rect l="0" t="0" r="r" b="b"/>
            <a:pathLst>
              <a:path w="12" h="103">
                <a:moveTo>
                  <a:pt x="0" y="0"/>
                </a:moveTo>
                <a:lnTo>
                  <a:pt x="12" y="103"/>
                </a:lnTo>
                <a:lnTo>
                  <a:pt x="12" y="10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07">
            <a:extLst>
              <a:ext uri="{FF2B5EF4-FFF2-40B4-BE49-F238E27FC236}">
                <a16:creationId xmlns:a16="http://schemas.microsoft.com/office/drawing/2014/main" id="{21C541AC-E70B-4AE5-B041-7B09D020E94B}"/>
              </a:ext>
            </a:extLst>
          </p:cNvPr>
          <p:cNvSpPr>
            <a:spLocks/>
          </p:cNvSpPr>
          <p:nvPr/>
        </p:nvSpPr>
        <p:spPr bwMode="auto">
          <a:xfrm>
            <a:off x="9352544" y="2877910"/>
            <a:ext cx="48474" cy="216207"/>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08">
            <a:extLst>
              <a:ext uri="{FF2B5EF4-FFF2-40B4-BE49-F238E27FC236}">
                <a16:creationId xmlns:a16="http://schemas.microsoft.com/office/drawing/2014/main" id="{CDB9C748-2B2A-4975-8102-7931EE38F3E8}"/>
              </a:ext>
            </a:extLst>
          </p:cNvPr>
          <p:cNvSpPr>
            <a:spLocks/>
          </p:cNvSpPr>
          <p:nvPr/>
        </p:nvSpPr>
        <p:spPr bwMode="auto">
          <a:xfrm>
            <a:off x="8908588" y="3989722"/>
            <a:ext cx="484734" cy="206204"/>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09">
            <a:extLst>
              <a:ext uri="{FF2B5EF4-FFF2-40B4-BE49-F238E27FC236}">
                <a16:creationId xmlns:a16="http://schemas.microsoft.com/office/drawing/2014/main" id="{329BF624-C9C8-4EE7-B9DC-279143D62F95}"/>
              </a:ext>
            </a:extLst>
          </p:cNvPr>
          <p:cNvSpPr>
            <a:spLocks/>
          </p:cNvSpPr>
          <p:nvPr/>
        </p:nvSpPr>
        <p:spPr bwMode="auto">
          <a:xfrm>
            <a:off x="8889354" y="3982027"/>
            <a:ext cx="527821" cy="307768"/>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10">
            <a:extLst>
              <a:ext uri="{FF2B5EF4-FFF2-40B4-BE49-F238E27FC236}">
                <a16:creationId xmlns:a16="http://schemas.microsoft.com/office/drawing/2014/main" id="{411AE640-9B51-4C17-B396-0227AF71C757}"/>
              </a:ext>
            </a:extLst>
          </p:cNvPr>
          <p:cNvSpPr>
            <a:spLocks/>
          </p:cNvSpPr>
          <p:nvPr/>
        </p:nvSpPr>
        <p:spPr bwMode="auto">
          <a:xfrm>
            <a:off x="9062473" y="3908164"/>
            <a:ext cx="176966" cy="166194"/>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111">
            <a:extLst>
              <a:ext uri="{FF2B5EF4-FFF2-40B4-BE49-F238E27FC236}">
                <a16:creationId xmlns:a16="http://schemas.microsoft.com/office/drawing/2014/main" id="{BD0DCBE7-F7ED-4FA3-9042-E0D427B00336}"/>
              </a:ext>
            </a:extLst>
          </p:cNvPr>
          <p:cNvSpPr>
            <a:spLocks/>
          </p:cNvSpPr>
          <p:nvPr/>
        </p:nvSpPr>
        <p:spPr bwMode="auto">
          <a:xfrm>
            <a:off x="9150956" y="3958175"/>
            <a:ext cx="88484" cy="93869"/>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112">
            <a:extLst>
              <a:ext uri="{FF2B5EF4-FFF2-40B4-BE49-F238E27FC236}">
                <a16:creationId xmlns:a16="http://schemas.microsoft.com/office/drawing/2014/main" id="{B1EEA628-CFD0-47E7-A745-5E837714F7A5}"/>
              </a:ext>
            </a:extLst>
          </p:cNvPr>
          <p:cNvSpPr>
            <a:spLocks/>
          </p:cNvSpPr>
          <p:nvPr/>
        </p:nvSpPr>
        <p:spPr bwMode="auto">
          <a:xfrm>
            <a:off x="8970142" y="3543458"/>
            <a:ext cx="337005" cy="272374"/>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13">
            <a:extLst>
              <a:ext uri="{FF2B5EF4-FFF2-40B4-BE49-F238E27FC236}">
                <a16:creationId xmlns:a16="http://schemas.microsoft.com/office/drawing/2014/main" id="{10318293-7CF4-4E79-8EA3-058405D2AB3C}"/>
              </a:ext>
            </a:extLst>
          </p:cNvPr>
          <p:cNvSpPr>
            <a:spLocks/>
          </p:cNvSpPr>
          <p:nvPr/>
        </p:nvSpPr>
        <p:spPr bwMode="auto">
          <a:xfrm>
            <a:off x="8994763" y="3661949"/>
            <a:ext cx="310076" cy="329312"/>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14">
            <a:extLst>
              <a:ext uri="{FF2B5EF4-FFF2-40B4-BE49-F238E27FC236}">
                <a16:creationId xmlns:a16="http://schemas.microsoft.com/office/drawing/2014/main" id="{6EB95479-933E-499A-B587-E88DE8CB7C1C}"/>
              </a:ext>
            </a:extLst>
          </p:cNvPr>
          <p:cNvSpPr>
            <a:spLocks/>
          </p:cNvSpPr>
          <p:nvPr/>
        </p:nvSpPr>
        <p:spPr bwMode="auto">
          <a:xfrm>
            <a:off x="9254827" y="3761204"/>
            <a:ext cx="61554" cy="62323"/>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15">
            <a:extLst>
              <a:ext uri="{FF2B5EF4-FFF2-40B4-BE49-F238E27FC236}">
                <a16:creationId xmlns:a16="http://schemas.microsoft.com/office/drawing/2014/main" id="{0EFF8269-7338-4846-A80D-DF837A8549FB}"/>
              </a:ext>
            </a:extLst>
          </p:cNvPr>
          <p:cNvSpPr>
            <a:spLocks/>
          </p:cNvSpPr>
          <p:nvPr/>
        </p:nvSpPr>
        <p:spPr bwMode="auto">
          <a:xfrm>
            <a:off x="9130182" y="3707345"/>
            <a:ext cx="174659" cy="282377"/>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16">
            <a:extLst>
              <a:ext uri="{FF2B5EF4-FFF2-40B4-BE49-F238E27FC236}">
                <a16:creationId xmlns:a16="http://schemas.microsoft.com/office/drawing/2014/main" id="{1E9D130C-727B-4A4C-B679-BB84A4D31EA8}"/>
              </a:ext>
            </a:extLst>
          </p:cNvPr>
          <p:cNvSpPr>
            <a:spLocks/>
          </p:cNvSpPr>
          <p:nvPr/>
        </p:nvSpPr>
        <p:spPr bwMode="auto">
          <a:xfrm>
            <a:off x="8971681" y="3781209"/>
            <a:ext cx="63092" cy="60784"/>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17">
            <a:extLst>
              <a:ext uri="{FF2B5EF4-FFF2-40B4-BE49-F238E27FC236}">
                <a16:creationId xmlns:a16="http://schemas.microsoft.com/office/drawing/2014/main" id="{BFAD3C62-3D21-4797-B2E1-A82A004E7C4A}"/>
              </a:ext>
            </a:extLst>
          </p:cNvPr>
          <p:cNvSpPr>
            <a:spLocks/>
          </p:cNvSpPr>
          <p:nvPr/>
        </p:nvSpPr>
        <p:spPr bwMode="auto">
          <a:xfrm>
            <a:off x="9000150" y="3748124"/>
            <a:ext cx="304690" cy="243137"/>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18">
            <a:extLst>
              <a:ext uri="{FF2B5EF4-FFF2-40B4-BE49-F238E27FC236}">
                <a16:creationId xmlns:a16="http://schemas.microsoft.com/office/drawing/2014/main" id="{0C8A9ADE-4647-46FC-94CC-7DC05D06D7E2}"/>
              </a:ext>
            </a:extLst>
          </p:cNvPr>
          <p:cNvSpPr>
            <a:spLocks/>
          </p:cNvSpPr>
          <p:nvPr/>
        </p:nvSpPr>
        <p:spPr bwMode="auto">
          <a:xfrm>
            <a:off x="9117870" y="3885850"/>
            <a:ext cx="88484" cy="40779"/>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119">
            <a:extLst>
              <a:ext uri="{FF2B5EF4-FFF2-40B4-BE49-F238E27FC236}">
                <a16:creationId xmlns:a16="http://schemas.microsoft.com/office/drawing/2014/main" id="{C712AC73-40A2-4D8A-8DBB-CB73ADFAF5FE}"/>
              </a:ext>
            </a:extLst>
          </p:cNvPr>
          <p:cNvSpPr>
            <a:spLocks/>
          </p:cNvSpPr>
          <p:nvPr/>
        </p:nvSpPr>
        <p:spPr bwMode="auto">
          <a:xfrm>
            <a:off x="9204815" y="3749663"/>
            <a:ext cx="27700" cy="28469"/>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20">
            <a:extLst>
              <a:ext uri="{FF2B5EF4-FFF2-40B4-BE49-F238E27FC236}">
                <a16:creationId xmlns:a16="http://schemas.microsoft.com/office/drawing/2014/main" id="{CFA54A97-13C5-4789-BB0A-5503C7359DCD}"/>
              </a:ext>
            </a:extLst>
          </p:cNvPr>
          <p:cNvSpPr>
            <a:spLocks/>
          </p:cNvSpPr>
          <p:nvPr/>
        </p:nvSpPr>
        <p:spPr bwMode="auto">
          <a:xfrm>
            <a:off x="9084786" y="3757357"/>
            <a:ext cx="28469" cy="28469"/>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21">
            <a:extLst>
              <a:ext uri="{FF2B5EF4-FFF2-40B4-BE49-F238E27FC236}">
                <a16:creationId xmlns:a16="http://schemas.microsoft.com/office/drawing/2014/main" id="{BE9F88D2-237A-4DF6-A84D-CC1627098E6A}"/>
              </a:ext>
            </a:extLst>
          </p:cNvPr>
          <p:cNvSpPr>
            <a:spLocks/>
          </p:cNvSpPr>
          <p:nvPr/>
        </p:nvSpPr>
        <p:spPr bwMode="auto">
          <a:xfrm>
            <a:off x="9333308" y="4005110"/>
            <a:ext cx="283916" cy="413178"/>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122">
            <a:extLst>
              <a:ext uri="{FF2B5EF4-FFF2-40B4-BE49-F238E27FC236}">
                <a16:creationId xmlns:a16="http://schemas.microsoft.com/office/drawing/2014/main" id="{2251D220-BA7A-4888-B70F-47638335CE83}"/>
              </a:ext>
            </a:extLst>
          </p:cNvPr>
          <p:cNvSpPr>
            <a:spLocks/>
          </p:cNvSpPr>
          <p:nvPr/>
        </p:nvSpPr>
        <p:spPr bwMode="auto">
          <a:xfrm>
            <a:off x="9333307" y="4005110"/>
            <a:ext cx="264681" cy="319309"/>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23">
            <a:extLst>
              <a:ext uri="{FF2B5EF4-FFF2-40B4-BE49-F238E27FC236}">
                <a16:creationId xmlns:a16="http://schemas.microsoft.com/office/drawing/2014/main" id="{65BDC553-3CE3-4F23-9E40-C91D10366EA6}"/>
              </a:ext>
            </a:extLst>
          </p:cNvPr>
          <p:cNvSpPr>
            <a:spLocks/>
          </p:cNvSpPr>
          <p:nvPr/>
        </p:nvSpPr>
        <p:spPr bwMode="auto">
          <a:xfrm>
            <a:off x="9644923" y="4162071"/>
            <a:ext cx="11542" cy="9233"/>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24">
            <a:extLst>
              <a:ext uri="{FF2B5EF4-FFF2-40B4-BE49-F238E27FC236}">
                <a16:creationId xmlns:a16="http://schemas.microsoft.com/office/drawing/2014/main" id="{B9C12A8F-FFAE-4C3F-9E25-8246C79108C3}"/>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25">
            <a:extLst>
              <a:ext uri="{FF2B5EF4-FFF2-40B4-BE49-F238E27FC236}">
                <a16:creationId xmlns:a16="http://schemas.microsoft.com/office/drawing/2014/main" id="{405D5958-1CBE-4AB5-B25A-6CB2C45DE77B}"/>
              </a:ext>
            </a:extLst>
          </p:cNvPr>
          <p:cNvSpPr>
            <a:spLocks/>
          </p:cNvSpPr>
          <p:nvPr/>
        </p:nvSpPr>
        <p:spPr bwMode="auto">
          <a:xfrm>
            <a:off x="9432563" y="4008188"/>
            <a:ext cx="193894" cy="153883"/>
          </a:xfrm>
          <a:custGeom>
            <a:avLst/>
            <a:gdLst>
              <a:gd name="T0" fmla="*/ 0 w 252"/>
              <a:gd name="T1" fmla="*/ 10 h 200"/>
              <a:gd name="T2" fmla="*/ 246 w 252"/>
              <a:gd name="T3" fmla="*/ 200 h 200"/>
              <a:gd name="T4" fmla="*/ 252 w 252"/>
              <a:gd name="T5" fmla="*/ 191 h 200"/>
              <a:gd name="T6" fmla="*/ 8 w 252"/>
              <a:gd name="T7" fmla="*/ 0 h 200"/>
              <a:gd name="T8" fmla="*/ 0 w 252"/>
              <a:gd name="T9" fmla="*/ 10 h 200"/>
            </a:gdLst>
            <a:ahLst/>
            <a:cxnLst>
              <a:cxn ang="0">
                <a:pos x="T0" y="T1"/>
              </a:cxn>
              <a:cxn ang="0">
                <a:pos x="T2" y="T3"/>
              </a:cxn>
              <a:cxn ang="0">
                <a:pos x="T4" y="T5"/>
              </a:cxn>
              <a:cxn ang="0">
                <a:pos x="T6" y="T7"/>
              </a:cxn>
              <a:cxn ang="0">
                <a:pos x="T8" y="T9"/>
              </a:cxn>
            </a:cxnLst>
            <a:rect l="0" t="0" r="r" b="b"/>
            <a:pathLst>
              <a:path w="252" h="200">
                <a:moveTo>
                  <a:pt x="0" y="10"/>
                </a:moveTo>
                <a:lnTo>
                  <a:pt x="246" y="200"/>
                </a:lnTo>
                <a:lnTo>
                  <a:pt x="252" y="191"/>
                </a:lnTo>
                <a:lnTo>
                  <a:pt x="8"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26">
            <a:extLst>
              <a:ext uri="{FF2B5EF4-FFF2-40B4-BE49-F238E27FC236}">
                <a16:creationId xmlns:a16="http://schemas.microsoft.com/office/drawing/2014/main" id="{CB4187C4-A381-4878-B8F0-C2DD690626AA}"/>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27">
            <a:extLst>
              <a:ext uri="{FF2B5EF4-FFF2-40B4-BE49-F238E27FC236}">
                <a16:creationId xmlns:a16="http://schemas.microsoft.com/office/drawing/2014/main" id="{74023597-09EA-4F99-833E-49D9DB8B4AB5}"/>
              </a:ext>
            </a:extLst>
          </p:cNvPr>
          <p:cNvSpPr>
            <a:spLocks/>
          </p:cNvSpPr>
          <p:nvPr/>
        </p:nvSpPr>
        <p:spPr bwMode="auto">
          <a:xfrm>
            <a:off x="9432564" y="3994338"/>
            <a:ext cx="206204" cy="167734"/>
          </a:xfrm>
          <a:custGeom>
            <a:avLst/>
            <a:gdLst>
              <a:gd name="T0" fmla="*/ 23 w 268"/>
              <a:gd name="T1" fmla="*/ 0 h 218"/>
              <a:gd name="T2" fmla="*/ 8 w 268"/>
              <a:gd name="T3" fmla="*/ 18 h 218"/>
              <a:gd name="T4" fmla="*/ 0 w 268"/>
              <a:gd name="T5" fmla="*/ 28 h 218"/>
              <a:gd name="T6" fmla="*/ 246 w 268"/>
              <a:gd name="T7" fmla="*/ 218 h 218"/>
              <a:gd name="T8" fmla="*/ 252 w 268"/>
              <a:gd name="T9" fmla="*/ 209 h 218"/>
              <a:gd name="T10" fmla="*/ 268 w 268"/>
              <a:gd name="T11" fmla="*/ 189 h 218"/>
              <a:gd name="T12" fmla="*/ 23 w 26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68" h="218">
                <a:moveTo>
                  <a:pt x="23" y="0"/>
                </a:moveTo>
                <a:lnTo>
                  <a:pt x="8" y="18"/>
                </a:lnTo>
                <a:lnTo>
                  <a:pt x="0" y="28"/>
                </a:lnTo>
                <a:lnTo>
                  <a:pt x="246" y="218"/>
                </a:lnTo>
                <a:lnTo>
                  <a:pt x="252" y="209"/>
                </a:lnTo>
                <a:lnTo>
                  <a:pt x="268" y="18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28">
            <a:extLst>
              <a:ext uri="{FF2B5EF4-FFF2-40B4-BE49-F238E27FC236}">
                <a16:creationId xmlns:a16="http://schemas.microsoft.com/office/drawing/2014/main" id="{DEE46602-035D-4AD7-9623-CF7DA682C038}"/>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29">
            <a:extLst>
              <a:ext uri="{FF2B5EF4-FFF2-40B4-BE49-F238E27FC236}">
                <a16:creationId xmlns:a16="http://schemas.microsoft.com/office/drawing/2014/main" id="{3C32EE0E-26E5-4430-BE70-E08FE023638B}"/>
              </a:ext>
            </a:extLst>
          </p:cNvPr>
          <p:cNvSpPr>
            <a:spLocks/>
          </p:cNvSpPr>
          <p:nvPr/>
        </p:nvSpPr>
        <p:spPr bwMode="auto">
          <a:xfrm>
            <a:off x="9427947" y="3991261"/>
            <a:ext cx="20774" cy="23082"/>
          </a:xfrm>
          <a:custGeom>
            <a:avLst/>
            <a:gdLst>
              <a:gd name="T0" fmla="*/ 0 w 27"/>
              <a:gd name="T1" fmla="*/ 22 h 30"/>
              <a:gd name="T2" fmla="*/ 8 w 27"/>
              <a:gd name="T3" fmla="*/ 30 h 30"/>
              <a:gd name="T4" fmla="*/ 27 w 27"/>
              <a:gd name="T5" fmla="*/ 6 h 30"/>
              <a:gd name="T6" fmla="*/ 18 w 27"/>
              <a:gd name="T7" fmla="*/ 0 h 30"/>
              <a:gd name="T8" fmla="*/ 0 w 27"/>
              <a:gd name="T9" fmla="*/ 22 h 30"/>
            </a:gdLst>
            <a:ahLst/>
            <a:cxnLst>
              <a:cxn ang="0">
                <a:pos x="T0" y="T1"/>
              </a:cxn>
              <a:cxn ang="0">
                <a:pos x="T2" y="T3"/>
              </a:cxn>
              <a:cxn ang="0">
                <a:pos x="T4" y="T5"/>
              </a:cxn>
              <a:cxn ang="0">
                <a:pos x="T6" y="T7"/>
              </a:cxn>
              <a:cxn ang="0">
                <a:pos x="T8" y="T9"/>
              </a:cxn>
            </a:cxnLst>
            <a:rect l="0" t="0" r="r" b="b"/>
            <a:pathLst>
              <a:path w="27" h="30">
                <a:moveTo>
                  <a:pt x="0" y="22"/>
                </a:moveTo>
                <a:lnTo>
                  <a:pt x="8" y="30"/>
                </a:lnTo>
                <a:lnTo>
                  <a:pt x="27" y="6"/>
                </a:lnTo>
                <a:lnTo>
                  <a:pt x="1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Rectangle 170">
            <a:extLst>
              <a:ext uri="{FF2B5EF4-FFF2-40B4-BE49-F238E27FC236}">
                <a16:creationId xmlns:a16="http://schemas.microsoft.com/office/drawing/2014/main" id="{A1FAE31F-D7F1-4A07-9B50-EC75A12A6D2C}"/>
              </a:ext>
            </a:extLst>
          </p:cNvPr>
          <p:cNvSpPr>
            <a:spLocks noChangeArrowheads="1"/>
          </p:cNvSpPr>
          <p:nvPr/>
        </p:nvSpPr>
        <p:spPr bwMode="auto">
          <a:xfrm>
            <a:off x="9427947" y="4002033"/>
            <a:ext cx="10772" cy="12311"/>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31">
            <a:extLst>
              <a:ext uri="{FF2B5EF4-FFF2-40B4-BE49-F238E27FC236}">
                <a16:creationId xmlns:a16="http://schemas.microsoft.com/office/drawing/2014/main" id="{49E66DCC-5D8F-4BFA-BAEB-80FB7F0D783A}"/>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32">
            <a:extLst>
              <a:ext uri="{FF2B5EF4-FFF2-40B4-BE49-F238E27FC236}">
                <a16:creationId xmlns:a16="http://schemas.microsoft.com/office/drawing/2014/main" id="{10FB6A28-2000-495E-B347-CED768D69168}"/>
              </a:ext>
            </a:extLst>
          </p:cNvPr>
          <p:cNvSpPr>
            <a:spLocks/>
          </p:cNvSpPr>
          <p:nvPr/>
        </p:nvSpPr>
        <p:spPr bwMode="auto">
          <a:xfrm>
            <a:off x="9621840" y="4139758"/>
            <a:ext cx="31546" cy="30007"/>
          </a:xfrm>
          <a:custGeom>
            <a:avLst/>
            <a:gdLst>
              <a:gd name="T0" fmla="*/ 41 w 41"/>
              <a:gd name="T1" fmla="*/ 31 h 39"/>
              <a:gd name="T2" fmla="*/ 22 w 41"/>
              <a:gd name="T3" fmla="*/ 0 h 39"/>
              <a:gd name="T4" fmla="*/ 0 w 41"/>
              <a:gd name="T5" fmla="*/ 29 h 39"/>
              <a:gd name="T6" fmla="*/ 32 w 41"/>
              <a:gd name="T7" fmla="*/ 39 h 39"/>
              <a:gd name="T8" fmla="*/ 41 w 41"/>
              <a:gd name="T9" fmla="*/ 31 h 39"/>
            </a:gdLst>
            <a:ahLst/>
            <a:cxnLst>
              <a:cxn ang="0">
                <a:pos x="T0" y="T1"/>
              </a:cxn>
              <a:cxn ang="0">
                <a:pos x="T2" y="T3"/>
              </a:cxn>
              <a:cxn ang="0">
                <a:pos x="T4" y="T5"/>
              </a:cxn>
              <a:cxn ang="0">
                <a:pos x="T6" y="T7"/>
              </a:cxn>
              <a:cxn ang="0">
                <a:pos x="T8" y="T9"/>
              </a:cxn>
            </a:cxnLst>
            <a:rect l="0" t="0" r="r" b="b"/>
            <a:pathLst>
              <a:path w="41" h="39">
                <a:moveTo>
                  <a:pt x="41" y="31"/>
                </a:moveTo>
                <a:lnTo>
                  <a:pt x="22" y="0"/>
                </a:lnTo>
                <a:lnTo>
                  <a:pt x="0" y="29"/>
                </a:lnTo>
                <a:lnTo>
                  <a:pt x="32" y="39"/>
                </a:lnTo>
                <a:lnTo>
                  <a:pt x="4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33">
            <a:extLst>
              <a:ext uri="{FF2B5EF4-FFF2-40B4-BE49-F238E27FC236}">
                <a16:creationId xmlns:a16="http://schemas.microsoft.com/office/drawing/2014/main" id="{CE8166EF-97EF-4FDD-9465-74BC1783C824}"/>
              </a:ext>
            </a:extLst>
          </p:cNvPr>
          <p:cNvSpPr>
            <a:spLocks/>
          </p:cNvSpPr>
          <p:nvPr/>
        </p:nvSpPr>
        <p:spPr bwMode="auto">
          <a:xfrm>
            <a:off x="9411019" y="3976641"/>
            <a:ext cx="33086" cy="34624"/>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34">
            <a:extLst>
              <a:ext uri="{FF2B5EF4-FFF2-40B4-BE49-F238E27FC236}">
                <a16:creationId xmlns:a16="http://schemas.microsoft.com/office/drawing/2014/main" id="{BC37F171-5224-463F-B693-47C0C5051A7B}"/>
              </a:ext>
            </a:extLst>
          </p:cNvPr>
          <p:cNvSpPr>
            <a:spLocks/>
          </p:cNvSpPr>
          <p:nvPr/>
        </p:nvSpPr>
        <p:spPr bwMode="auto">
          <a:xfrm>
            <a:off x="9411020" y="3991261"/>
            <a:ext cx="4616" cy="6156"/>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35">
            <a:extLst>
              <a:ext uri="{FF2B5EF4-FFF2-40B4-BE49-F238E27FC236}">
                <a16:creationId xmlns:a16="http://schemas.microsoft.com/office/drawing/2014/main" id="{5F5341D7-0D4D-41AB-8646-19692CF7900C}"/>
              </a:ext>
            </a:extLst>
          </p:cNvPr>
          <p:cNvSpPr>
            <a:spLocks/>
          </p:cNvSpPr>
          <p:nvPr/>
        </p:nvSpPr>
        <p:spPr bwMode="auto">
          <a:xfrm>
            <a:off x="9411019" y="3991260"/>
            <a:ext cx="20005" cy="20005"/>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36">
            <a:extLst>
              <a:ext uri="{FF2B5EF4-FFF2-40B4-BE49-F238E27FC236}">
                <a16:creationId xmlns:a16="http://schemas.microsoft.com/office/drawing/2014/main" id="{E2F8177E-CC55-41A2-9002-E68E92694581}"/>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37">
            <a:extLst>
              <a:ext uri="{FF2B5EF4-FFF2-40B4-BE49-F238E27FC236}">
                <a16:creationId xmlns:a16="http://schemas.microsoft.com/office/drawing/2014/main" id="{EB2ACB92-1036-47F8-B8FD-7B0B6EBECE83}"/>
              </a:ext>
            </a:extLst>
          </p:cNvPr>
          <p:cNvSpPr>
            <a:spLocks/>
          </p:cNvSpPr>
          <p:nvPr/>
        </p:nvSpPr>
        <p:spPr bwMode="auto">
          <a:xfrm>
            <a:off x="9432563" y="4008188"/>
            <a:ext cx="193894" cy="153883"/>
          </a:xfrm>
          <a:custGeom>
            <a:avLst/>
            <a:gdLst>
              <a:gd name="T0" fmla="*/ 8 w 252"/>
              <a:gd name="T1" fmla="*/ 0 h 200"/>
              <a:gd name="T2" fmla="*/ 2 w 252"/>
              <a:gd name="T3" fmla="*/ 8 h 200"/>
              <a:gd name="T4" fmla="*/ 2 w 252"/>
              <a:gd name="T5" fmla="*/ 8 h 200"/>
              <a:gd name="T6" fmla="*/ 0 w 252"/>
              <a:gd name="T7" fmla="*/ 10 h 200"/>
              <a:gd name="T8" fmla="*/ 246 w 252"/>
              <a:gd name="T9" fmla="*/ 200 h 200"/>
              <a:gd name="T10" fmla="*/ 252 w 252"/>
              <a:gd name="T11" fmla="*/ 191 h 200"/>
              <a:gd name="T12" fmla="*/ 8 w 252"/>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2" h="200">
                <a:moveTo>
                  <a:pt x="8" y="0"/>
                </a:moveTo>
                <a:lnTo>
                  <a:pt x="2" y="8"/>
                </a:lnTo>
                <a:lnTo>
                  <a:pt x="2" y="8"/>
                </a:lnTo>
                <a:lnTo>
                  <a:pt x="0" y="10"/>
                </a:lnTo>
                <a:lnTo>
                  <a:pt x="246" y="200"/>
                </a:lnTo>
                <a:lnTo>
                  <a:pt x="252" y="19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38">
            <a:extLst>
              <a:ext uri="{FF2B5EF4-FFF2-40B4-BE49-F238E27FC236}">
                <a16:creationId xmlns:a16="http://schemas.microsoft.com/office/drawing/2014/main" id="{9216CA36-6A67-49D5-889C-82C4DD94FFBA}"/>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39">
            <a:extLst>
              <a:ext uri="{FF2B5EF4-FFF2-40B4-BE49-F238E27FC236}">
                <a16:creationId xmlns:a16="http://schemas.microsoft.com/office/drawing/2014/main" id="{AC5588F1-2234-4D85-A35A-FB82725BFC5B}"/>
              </a:ext>
            </a:extLst>
          </p:cNvPr>
          <p:cNvSpPr>
            <a:spLocks/>
          </p:cNvSpPr>
          <p:nvPr/>
        </p:nvSpPr>
        <p:spPr bwMode="auto">
          <a:xfrm>
            <a:off x="9434103" y="4008187"/>
            <a:ext cx="4616" cy="6156"/>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lnTo>
                  <a:pt x="0" y="8"/>
                </a:lnTo>
                <a:lnTo>
                  <a:pt x="0" y="8"/>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40">
            <a:extLst>
              <a:ext uri="{FF2B5EF4-FFF2-40B4-BE49-F238E27FC236}">
                <a16:creationId xmlns:a16="http://schemas.microsoft.com/office/drawing/2014/main" id="{6252823B-09C4-4A2F-84CB-C9F0A9FD96A9}"/>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41">
            <a:extLst>
              <a:ext uri="{FF2B5EF4-FFF2-40B4-BE49-F238E27FC236}">
                <a16:creationId xmlns:a16="http://schemas.microsoft.com/office/drawing/2014/main" id="{9D682774-8CFF-4DB9-B6D0-B57D543A667C}"/>
              </a:ext>
            </a:extLst>
          </p:cNvPr>
          <p:cNvSpPr>
            <a:spLocks/>
          </p:cNvSpPr>
          <p:nvPr/>
        </p:nvSpPr>
        <p:spPr bwMode="auto">
          <a:xfrm>
            <a:off x="9621840" y="4155146"/>
            <a:ext cx="4616" cy="6925"/>
          </a:xfrm>
          <a:custGeom>
            <a:avLst/>
            <a:gdLst>
              <a:gd name="T0" fmla="*/ 6 w 6"/>
              <a:gd name="T1" fmla="*/ 0 h 9"/>
              <a:gd name="T2" fmla="*/ 0 w 6"/>
              <a:gd name="T3" fmla="*/ 9 h 9"/>
              <a:gd name="T4" fmla="*/ 6 w 6"/>
              <a:gd name="T5" fmla="*/ 0 h 9"/>
              <a:gd name="T6" fmla="*/ 6 w 6"/>
              <a:gd name="T7" fmla="*/ 0 h 9"/>
            </a:gdLst>
            <a:ahLst/>
            <a:cxnLst>
              <a:cxn ang="0">
                <a:pos x="T0" y="T1"/>
              </a:cxn>
              <a:cxn ang="0">
                <a:pos x="T2" y="T3"/>
              </a:cxn>
              <a:cxn ang="0">
                <a:pos x="T4" y="T5"/>
              </a:cxn>
              <a:cxn ang="0">
                <a:pos x="T6" y="T7"/>
              </a:cxn>
            </a:cxnLst>
            <a:rect l="0" t="0" r="r" b="b"/>
            <a:pathLst>
              <a:path w="6" h="9">
                <a:moveTo>
                  <a:pt x="6" y="0"/>
                </a:moveTo>
                <a:lnTo>
                  <a:pt x="0" y="9"/>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42">
            <a:extLst>
              <a:ext uri="{FF2B5EF4-FFF2-40B4-BE49-F238E27FC236}">
                <a16:creationId xmlns:a16="http://schemas.microsoft.com/office/drawing/2014/main" id="{7BA3094E-5225-46E7-A637-C7E1FECEC61A}"/>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43">
            <a:extLst>
              <a:ext uri="{FF2B5EF4-FFF2-40B4-BE49-F238E27FC236}">
                <a16:creationId xmlns:a16="http://schemas.microsoft.com/office/drawing/2014/main" id="{1CF0DB1B-314B-4B4C-93A8-404C94F10FF6}"/>
              </a:ext>
            </a:extLst>
          </p:cNvPr>
          <p:cNvSpPr>
            <a:spLocks/>
          </p:cNvSpPr>
          <p:nvPr/>
        </p:nvSpPr>
        <p:spPr bwMode="auto">
          <a:xfrm>
            <a:off x="9575675" y="4088207"/>
            <a:ext cx="30007" cy="24621"/>
          </a:xfrm>
          <a:custGeom>
            <a:avLst/>
            <a:gdLst>
              <a:gd name="T0" fmla="*/ 35 w 39"/>
              <a:gd name="T1" fmla="*/ 32 h 32"/>
              <a:gd name="T2" fmla="*/ 0 w 39"/>
              <a:gd name="T3" fmla="*/ 4 h 32"/>
              <a:gd name="T4" fmla="*/ 4 w 39"/>
              <a:gd name="T5" fmla="*/ 0 h 32"/>
              <a:gd name="T6" fmla="*/ 39 w 39"/>
              <a:gd name="T7" fmla="*/ 28 h 32"/>
              <a:gd name="T8" fmla="*/ 35 w 39"/>
              <a:gd name="T9" fmla="*/ 32 h 32"/>
            </a:gdLst>
            <a:ahLst/>
            <a:cxnLst>
              <a:cxn ang="0">
                <a:pos x="T0" y="T1"/>
              </a:cxn>
              <a:cxn ang="0">
                <a:pos x="T2" y="T3"/>
              </a:cxn>
              <a:cxn ang="0">
                <a:pos x="T4" y="T5"/>
              </a:cxn>
              <a:cxn ang="0">
                <a:pos x="T6" y="T7"/>
              </a:cxn>
              <a:cxn ang="0">
                <a:pos x="T8" y="T9"/>
              </a:cxn>
            </a:cxnLst>
            <a:rect l="0" t="0" r="r" b="b"/>
            <a:pathLst>
              <a:path w="39" h="32">
                <a:moveTo>
                  <a:pt x="35" y="32"/>
                </a:moveTo>
                <a:lnTo>
                  <a:pt x="0" y="4"/>
                </a:lnTo>
                <a:lnTo>
                  <a:pt x="4" y="0"/>
                </a:lnTo>
                <a:lnTo>
                  <a:pt x="39" y="28"/>
                </a:lnTo>
                <a:lnTo>
                  <a:pt x="35"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44">
            <a:extLst>
              <a:ext uri="{FF2B5EF4-FFF2-40B4-BE49-F238E27FC236}">
                <a16:creationId xmlns:a16="http://schemas.microsoft.com/office/drawing/2014/main" id="{DE88B5C0-846C-4026-86A6-510C0492799D}"/>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45">
            <a:extLst>
              <a:ext uri="{FF2B5EF4-FFF2-40B4-BE49-F238E27FC236}">
                <a16:creationId xmlns:a16="http://schemas.microsoft.com/office/drawing/2014/main" id="{5767F768-9010-4999-86FA-873CBD930E54}"/>
              </a:ext>
            </a:extLst>
          </p:cNvPr>
          <p:cNvSpPr>
            <a:spLocks/>
          </p:cNvSpPr>
          <p:nvPr/>
        </p:nvSpPr>
        <p:spPr bwMode="auto">
          <a:xfrm>
            <a:off x="9602604" y="4111290"/>
            <a:ext cx="1539" cy="1539"/>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Rectangle 186">
            <a:extLst>
              <a:ext uri="{FF2B5EF4-FFF2-40B4-BE49-F238E27FC236}">
                <a16:creationId xmlns:a16="http://schemas.microsoft.com/office/drawing/2014/main" id="{37270420-F088-4A13-B73B-C7FF0E6B3C7A}"/>
              </a:ext>
            </a:extLst>
          </p:cNvPr>
          <p:cNvSpPr>
            <a:spLocks noChangeArrowheads="1"/>
          </p:cNvSpPr>
          <p:nvPr/>
        </p:nvSpPr>
        <p:spPr bwMode="auto">
          <a:xfrm>
            <a:off x="9604144" y="4109751"/>
            <a:ext cx="770" cy="15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47">
            <a:extLst>
              <a:ext uri="{FF2B5EF4-FFF2-40B4-BE49-F238E27FC236}">
                <a16:creationId xmlns:a16="http://schemas.microsoft.com/office/drawing/2014/main" id="{7FC618ED-5A40-47AF-9CD0-3F9ED5B7A8B3}"/>
              </a:ext>
            </a:extLst>
          </p:cNvPr>
          <p:cNvSpPr>
            <a:spLocks/>
          </p:cNvSpPr>
          <p:nvPr/>
        </p:nvSpPr>
        <p:spPr bwMode="auto">
          <a:xfrm>
            <a:off x="9604143" y="4109751"/>
            <a:ext cx="0" cy="1539"/>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48">
            <a:extLst>
              <a:ext uri="{FF2B5EF4-FFF2-40B4-BE49-F238E27FC236}">
                <a16:creationId xmlns:a16="http://schemas.microsoft.com/office/drawing/2014/main" id="{036BCDE1-DAB9-40CB-95C0-83B22334B251}"/>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49">
            <a:extLst>
              <a:ext uri="{FF2B5EF4-FFF2-40B4-BE49-F238E27FC236}">
                <a16:creationId xmlns:a16="http://schemas.microsoft.com/office/drawing/2014/main" id="{58F45C98-E337-4802-964D-D30105E3B39E}"/>
              </a:ext>
            </a:extLst>
          </p:cNvPr>
          <p:cNvSpPr>
            <a:spLocks/>
          </p:cNvSpPr>
          <p:nvPr/>
        </p:nvSpPr>
        <p:spPr bwMode="auto">
          <a:xfrm>
            <a:off x="9575674" y="4089746"/>
            <a:ext cx="28469" cy="23082"/>
          </a:xfrm>
          <a:custGeom>
            <a:avLst/>
            <a:gdLst>
              <a:gd name="T0" fmla="*/ 2 w 37"/>
              <a:gd name="T1" fmla="*/ 0 h 30"/>
              <a:gd name="T2" fmla="*/ 0 w 37"/>
              <a:gd name="T3" fmla="*/ 2 h 30"/>
              <a:gd name="T4" fmla="*/ 35 w 37"/>
              <a:gd name="T5" fmla="*/ 30 h 30"/>
              <a:gd name="T6" fmla="*/ 37 w 37"/>
              <a:gd name="T7" fmla="*/ 28 h 30"/>
              <a:gd name="T8" fmla="*/ 37 w 37"/>
              <a:gd name="T9" fmla="*/ 26 h 30"/>
              <a:gd name="T10" fmla="*/ 2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 y="0"/>
                </a:moveTo>
                <a:lnTo>
                  <a:pt x="0" y="2"/>
                </a:lnTo>
                <a:lnTo>
                  <a:pt x="35" y="30"/>
                </a:lnTo>
                <a:lnTo>
                  <a:pt x="37" y="28"/>
                </a:lnTo>
                <a:lnTo>
                  <a:pt x="37"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50">
            <a:extLst>
              <a:ext uri="{FF2B5EF4-FFF2-40B4-BE49-F238E27FC236}">
                <a16:creationId xmlns:a16="http://schemas.microsoft.com/office/drawing/2014/main" id="{C80D9649-2B4E-4CA2-92FF-899017C61AAF}"/>
              </a:ext>
            </a:extLst>
          </p:cNvPr>
          <p:cNvSpPr>
            <a:spLocks/>
          </p:cNvSpPr>
          <p:nvPr/>
        </p:nvSpPr>
        <p:spPr bwMode="auto">
          <a:xfrm>
            <a:off x="11014488" y="3611937"/>
            <a:ext cx="735564" cy="460882"/>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151">
            <a:extLst>
              <a:ext uri="{FF2B5EF4-FFF2-40B4-BE49-F238E27FC236}">
                <a16:creationId xmlns:a16="http://schemas.microsoft.com/office/drawing/2014/main" id="{7F9E60EB-9F3E-4A1B-82D2-B785449770BA}"/>
              </a:ext>
            </a:extLst>
          </p:cNvPr>
          <p:cNvSpPr>
            <a:spLocks/>
          </p:cNvSpPr>
          <p:nvPr/>
        </p:nvSpPr>
        <p:spPr bwMode="auto">
          <a:xfrm>
            <a:off x="11685422" y="3611937"/>
            <a:ext cx="64631" cy="460882"/>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Rectangle 192">
            <a:extLst>
              <a:ext uri="{FF2B5EF4-FFF2-40B4-BE49-F238E27FC236}">
                <a16:creationId xmlns:a16="http://schemas.microsoft.com/office/drawing/2014/main" id="{E15F35B3-5297-4829-96C8-004B87FD9CEC}"/>
              </a:ext>
            </a:extLst>
          </p:cNvPr>
          <p:cNvSpPr>
            <a:spLocks noChangeArrowheads="1"/>
          </p:cNvSpPr>
          <p:nvPr/>
        </p:nvSpPr>
        <p:spPr bwMode="auto">
          <a:xfrm>
            <a:off x="11014488" y="4035117"/>
            <a:ext cx="735564" cy="3770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a:extLst>
              <a:ext uri="{FF2B5EF4-FFF2-40B4-BE49-F238E27FC236}">
                <a16:creationId xmlns:a16="http://schemas.microsoft.com/office/drawing/2014/main" id="{CBC53E55-8796-4924-8119-7652B6EE59E4}"/>
              </a:ext>
            </a:extLst>
          </p:cNvPr>
          <p:cNvSpPr>
            <a:spLocks noChangeArrowheads="1"/>
          </p:cNvSpPr>
          <p:nvPr/>
        </p:nvSpPr>
        <p:spPr bwMode="auto">
          <a:xfrm>
            <a:off x="11354572" y="3814295"/>
            <a:ext cx="26930"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Rectangle 194">
            <a:extLst>
              <a:ext uri="{FF2B5EF4-FFF2-40B4-BE49-F238E27FC236}">
                <a16:creationId xmlns:a16="http://schemas.microsoft.com/office/drawing/2014/main" id="{9DD4ECA2-6575-4356-A5D2-B0AB7E51307C}"/>
              </a:ext>
            </a:extLst>
          </p:cNvPr>
          <p:cNvSpPr>
            <a:spLocks noChangeArrowheads="1"/>
          </p:cNvSpPr>
          <p:nvPr/>
        </p:nvSpPr>
        <p:spPr bwMode="auto">
          <a:xfrm>
            <a:off x="11384579" y="3814295"/>
            <a:ext cx="25391" cy="2616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95">
            <a:extLst>
              <a:ext uri="{FF2B5EF4-FFF2-40B4-BE49-F238E27FC236}">
                <a16:creationId xmlns:a16="http://schemas.microsoft.com/office/drawing/2014/main" id="{BA6F5A11-8136-462F-8CC8-F9B5AFCBC9CB}"/>
              </a:ext>
            </a:extLst>
          </p:cNvPr>
          <p:cNvSpPr>
            <a:spLocks noChangeArrowheads="1"/>
          </p:cNvSpPr>
          <p:nvPr/>
        </p:nvSpPr>
        <p:spPr bwMode="auto">
          <a:xfrm>
            <a:off x="11354572" y="3843532"/>
            <a:ext cx="26930"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Rectangle 196">
            <a:extLst>
              <a:ext uri="{FF2B5EF4-FFF2-40B4-BE49-F238E27FC236}">
                <a16:creationId xmlns:a16="http://schemas.microsoft.com/office/drawing/2014/main" id="{BCA092DE-01B0-4DDF-A074-174C2AA02BE9}"/>
              </a:ext>
            </a:extLst>
          </p:cNvPr>
          <p:cNvSpPr>
            <a:spLocks noChangeArrowheads="1"/>
          </p:cNvSpPr>
          <p:nvPr/>
        </p:nvSpPr>
        <p:spPr bwMode="auto">
          <a:xfrm>
            <a:off x="11384579" y="3843532"/>
            <a:ext cx="25391" cy="26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157">
            <a:extLst>
              <a:ext uri="{FF2B5EF4-FFF2-40B4-BE49-F238E27FC236}">
                <a16:creationId xmlns:a16="http://schemas.microsoft.com/office/drawing/2014/main" id="{8E8C7DC8-0920-42C3-92C8-B97189B14DD5}"/>
              </a:ext>
            </a:extLst>
          </p:cNvPr>
          <p:cNvSpPr>
            <a:spLocks/>
          </p:cNvSpPr>
          <p:nvPr/>
        </p:nvSpPr>
        <p:spPr bwMode="auto">
          <a:xfrm>
            <a:off x="8843957" y="2951006"/>
            <a:ext cx="543210" cy="370091"/>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58">
            <a:extLst>
              <a:ext uri="{FF2B5EF4-FFF2-40B4-BE49-F238E27FC236}">
                <a16:creationId xmlns:a16="http://schemas.microsoft.com/office/drawing/2014/main" id="{1412DEA4-D926-4414-B87E-1359FBA02D95}"/>
              </a:ext>
            </a:extLst>
          </p:cNvPr>
          <p:cNvSpPr>
            <a:spLocks/>
          </p:cNvSpPr>
          <p:nvPr/>
        </p:nvSpPr>
        <p:spPr bwMode="auto">
          <a:xfrm>
            <a:off x="9310226" y="2996402"/>
            <a:ext cx="76942" cy="324695"/>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159">
            <a:extLst>
              <a:ext uri="{FF2B5EF4-FFF2-40B4-BE49-F238E27FC236}">
                <a16:creationId xmlns:a16="http://schemas.microsoft.com/office/drawing/2014/main" id="{C97007F7-D644-4C8F-AFE8-CEC3EAFEBCB1}"/>
              </a:ext>
            </a:extLst>
          </p:cNvPr>
          <p:cNvSpPr>
            <a:spLocks/>
          </p:cNvSpPr>
          <p:nvPr/>
        </p:nvSpPr>
        <p:spPr bwMode="auto">
          <a:xfrm>
            <a:off x="8842419" y="3244155"/>
            <a:ext cx="516281" cy="78480"/>
          </a:xfrm>
          <a:custGeom>
            <a:avLst/>
            <a:gdLst>
              <a:gd name="T0" fmla="*/ 4 w 671"/>
              <a:gd name="T1" fmla="*/ 0 h 102"/>
              <a:gd name="T2" fmla="*/ 671 w 671"/>
              <a:gd name="T3" fmla="*/ 67 h 102"/>
              <a:gd name="T4" fmla="*/ 667 w 671"/>
              <a:gd name="T5" fmla="*/ 102 h 102"/>
              <a:gd name="T6" fmla="*/ 0 w 671"/>
              <a:gd name="T7" fmla="*/ 35 h 102"/>
              <a:gd name="T8" fmla="*/ 4 w 671"/>
              <a:gd name="T9" fmla="*/ 0 h 102"/>
            </a:gdLst>
            <a:ahLst/>
            <a:cxnLst>
              <a:cxn ang="0">
                <a:pos x="T0" y="T1"/>
              </a:cxn>
              <a:cxn ang="0">
                <a:pos x="T2" y="T3"/>
              </a:cxn>
              <a:cxn ang="0">
                <a:pos x="T4" y="T5"/>
              </a:cxn>
              <a:cxn ang="0">
                <a:pos x="T6" y="T7"/>
              </a:cxn>
              <a:cxn ang="0">
                <a:pos x="T8" y="T9"/>
              </a:cxn>
            </a:cxnLst>
            <a:rect l="0" t="0" r="r" b="b"/>
            <a:pathLst>
              <a:path w="671" h="102">
                <a:moveTo>
                  <a:pt x="4" y="0"/>
                </a:moveTo>
                <a:lnTo>
                  <a:pt x="671" y="67"/>
                </a:lnTo>
                <a:lnTo>
                  <a:pt x="667" y="102"/>
                </a:lnTo>
                <a:lnTo>
                  <a:pt x="0" y="35"/>
                </a:lnTo>
                <a:lnTo>
                  <a:pt x="4"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60">
            <a:extLst>
              <a:ext uri="{FF2B5EF4-FFF2-40B4-BE49-F238E27FC236}">
                <a16:creationId xmlns:a16="http://schemas.microsoft.com/office/drawing/2014/main" id="{F70B258E-5D0C-4D01-8C03-BD6A87FB0DF6}"/>
              </a:ext>
            </a:extLst>
          </p:cNvPr>
          <p:cNvSpPr>
            <a:spLocks/>
          </p:cNvSpPr>
          <p:nvPr/>
        </p:nvSpPr>
        <p:spPr bwMode="auto">
          <a:xfrm>
            <a:off x="9095558" y="3115661"/>
            <a:ext cx="20774" cy="18466"/>
          </a:xfrm>
          <a:custGeom>
            <a:avLst/>
            <a:gdLst>
              <a:gd name="T0" fmla="*/ 0 w 27"/>
              <a:gd name="T1" fmla="*/ 22 h 24"/>
              <a:gd name="T2" fmla="*/ 25 w 27"/>
              <a:gd name="T3" fmla="*/ 24 h 24"/>
              <a:gd name="T4" fmla="*/ 27 w 27"/>
              <a:gd name="T5" fmla="*/ 2 h 24"/>
              <a:gd name="T6" fmla="*/ 2 w 27"/>
              <a:gd name="T7" fmla="*/ 0 h 24"/>
              <a:gd name="T8" fmla="*/ 0 w 27"/>
              <a:gd name="T9" fmla="*/ 22 h 24"/>
            </a:gdLst>
            <a:ahLst/>
            <a:cxnLst>
              <a:cxn ang="0">
                <a:pos x="T0" y="T1"/>
              </a:cxn>
              <a:cxn ang="0">
                <a:pos x="T2" y="T3"/>
              </a:cxn>
              <a:cxn ang="0">
                <a:pos x="T4" y="T5"/>
              </a:cxn>
              <a:cxn ang="0">
                <a:pos x="T6" y="T7"/>
              </a:cxn>
              <a:cxn ang="0">
                <a:pos x="T8" y="T9"/>
              </a:cxn>
            </a:cxnLst>
            <a:rect l="0" t="0" r="r" b="b"/>
            <a:pathLst>
              <a:path w="27" h="24">
                <a:moveTo>
                  <a:pt x="0" y="22"/>
                </a:moveTo>
                <a:lnTo>
                  <a:pt x="25" y="24"/>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161">
            <a:extLst>
              <a:ext uri="{FF2B5EF4-FFF2-40B4-BE49-F238E27FC236}">
                <a16:creationId xmlns:a16="http://schemas.microsoft.com/office/drawing/2014/main" id="{D74440F4-D7AC-4844-9CFA-AAF4FAC38C9F}"/>
              </a:ext>
            </a:extLst>
          </p:cNvPr>
          <p:cNvSpPr>
            <a:spLocks/>
          </p:cNvSpPr>
          <p:nvPr/>
        </p:nvSpPr>
        <p:spPr bwMode="auto">
          <a:xfrm>
            <a:off x="9116332" y="3117201"/>
            <a:ext cx="20774" cy="20774"/>
          </a:xfrm>
          <a:custGeom>
            <a:avLst/>
            <a:gdLst>
              <a:gd name="T0" fmla="*/ 0 w 27"/>
              <a:gd name="T1" fmla="*/ 24 h 27"/>
              <a:gd name="T2" fmla="*/ 25 w 27"/>
              <a:gd name="T3" fmla="*/ 27 h 27"/>
              <a:gd name="T4" fmla="*/ 27 w 27"/>
              <a:gd name="T5" fmla="*/ 2 h 27"/>
              <a:gd name="T6" fmla="*/ 2 w 27"/>
              <a:gd name="T7" fmla="*/ 0 h 27"/>
              <a:gd name="T8" fmla="*/ 0 w 27"/>
              <a:gd name="T9" fmla="*/ 24 h 27"/>
            </a:gdLst>
            <a:ahLst/>
            <a:cxnLst>
              <a:cxn ang="0">
                <a:pos x="T0" y="T1"/>
              </a:cxn>
              <a:cxn ang="0">
                <a:pos x="T2" y="T3"/>
              </a:cxn>
              <a:cxn ang="0">
                <a:pos x="T4" y="T5"/>
              </a:cxn>
              <a:cxn ang="0">
                <a:pos x="T6" y="T7"/>
              </a:cxn>
              <a:cxn ang="0">
                <a:pos x="T8" y="T9"/>
              </a:cxn>
            </a:cxnLst>
            <a:rect l="0" t="0" r="r" b="b"/>
            <a:pathLst>
              <a:path w="27" h="27">
                <a:moveTo>
                  <a:pt x="0" y="24"/>
                </a:moveTo>
                <a:lnTo>
                  <a:pt x="25" y="27"/>
                </a:lnTo>
                <a:lnTo>
                  <a:pt x="27" y="2"/>
                </a:lnTo>
                <a:lnTo>
                  <a:pt x="2" y="0"/>
                </a:lnTo>
                <a:lnTo>
                  <a:pt x="0" y="2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62">
            <a:extLst>
              <a:ext uri="{FF2B5EF4-FFF2-40B4-BE49-F238E27FC236}">
                <a16:creationId xmlns:a16="http://schemas.microsoft.com/office/drawing/2014/main" id="{EE30A812-0A34-4B36-AABE-89E08B802A17}"/>
              </a:ext>
            </a:extLst>
          </p:cNvPr>
          <p:cNvSpPr>
            <a:spLocks/>
          </p:cNvSpPr>
          <p:nvPr/>
        </p:nvSpPr>
        <p:spPr bwMode="auto">
          <a:xfrm>
            <a:off x="9094019" y="3134129"/>
            <a:ext cx="20774" cy="20774"/>
          </a:xfrm>
          <a:custGeom>
            <a:avLst/>
            <a:gdLst>
              <a:gd name="T0" fmla="*/ 0 w 27"/>
              <a:gd name="T1" fmla="*/ 25 h 27"/>
              <a:gd name="T2" fmla="*/ 25 w 27"/>
              <a:gd name="T3" fmla="*/ 27 h 27"/>
              <a:gd name="T4" fmla="*/ 27 w 27"/>
              <a:gd name="T5" fmla="*/ 5 h 27"/>
              <a:gd name="T6" fmla="*/ 2 w 27"/>
              <a:gd name="T7" fmla="*/ 0 h 27"/>
              <a:gd name="T8" fmla="*/ 0 w 27"/>
              <a:gd name="T9" fmla="*/ 25 h 27"/>
            </a:gdLst>
            <a:ahLst/>
            <a:cxnLst>
              <a:cxn ang="0">
                <a:pos x="T0" y="T1"/>
              </a:cxn>
              <a:cxn ang="0">
                <a:pos x="T2" y="T3"/>
              </a:cxn>
              <a:cxn ang="0">
                <a:pos x="T4" y="T5"/>
              </a:cxn>
              <a:cxn ang="0">
                <a:pos x="T6" y="T7"/>
              </a:cxn>
              <a:cxn ang="0">
                <a:pos x="T8" y="T9"/>
              </a:cxn>
            </a:cxnLst>
            <a:rect l="0" t="0" r="r" b="b"/>
            <a:pathLst>
              <a:path w="27" h="27">
                <a:moveTo>
                  <a:pt x="0" y="25"/>
                </a:moveTo>
                <a:lnTo>
                  <a:pt x="25" y="27"/>
                </a:lnTo>
                <a:lnTo>
                  <a:pt x="27" y="5"/>
                </a:lnTo>
                <a:lnTo>
                  <a:pt x="2" y="0"/>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63">
            <a:extLst>
              <a:ext uri="{FF2B5EF4-FFF2-40B4-BE49-F238E27FC236}">
                <a16:creationId xmlns:a16="http://schemas.microsoft.com/office/drawing/2014/main" id="{D7AC3EF3-B5D3-4615-BE1A-5B3B9BA15652}"/>
              </a:ext>
            </a:extLst>
          </p:cNvPr>
          <p:cNvSpPr>
            <a:spLocks/>
          </p:cNvSpPr>
          <p:nvPr/>
        </p:nvSpPr>
        <p:spPr bwMode="auto">
          <a:xfrm>
            <a:off x="9114794" y="3137975"/>
            <a:ext cx="20774" cy="20005"/>
          </a:xfrm>
          <a:custGeom>
            <a:avLst/>
            <a:gdLst>
              <a:gd name="T0" fmla="*/ 0 w 27"/>
              <a:gd name="T1" fmla="*/ 22 h 26"/>
              <a:gd name="T2" fmla="*/ 24 w 27"/>
              <a:gd name="T3" fmla="*/ 26 h 26"/>
              <a:gd name="T4" fmla="*/ 27 w 27"/>
              <a:gd name="T5" fmla="*/ 2 h 26"/>
              <a:gd name="T6" fmla="*/ 2 w 27"/>
              <a:gd name="T7" fmla="*/ 0 h 26"/>
              <a:gd name="T8" fmla="*/ 0 w 27"/>
              <a:gd name="T9" fmla="*/ 22 h 26"/>
            </a:gdLst>
            <a:ahLst/>
            <a:cxnLst>
              <a:cxn ang="0">
                <a:pos x="T0" y="T1"/>
              </a:cxn>
              <a:cxn ang="0">
                <a:pos x="T2" y="T3"/>
              </a:cxn>
              <a:cxn ang="0">
                <a:pos x="T4" y="T5"/>
              </a:cxn>
              <a:cxn ang="0">
                <a:pos x="T6" y="T7"/>
              </a:cxn>
              <a:cxn ang="0">
                <a:pos x="T8" y="T9"/>
              </a:cxn>
            </a:cxnLst>
            <a:rect l="0" t="0" r="r" b="b"/>
            <a:pathLst>
              <a:path w="27" h="26">
                <a:moveTo>
                  <a:pt x="0" y="22"/>
                </a:moveTo>
                <a:lnTo>
                  <a:pt x="24" y="26"/>
                </a:lnTo>
                <a:lnTo>
                  <a:pt x="27" y="2"/>
                </a:lnTo>
                <a:lnTo>
                  <a:pt x="2" y="0"/>
                </a:lnTo>
                <a:lnTo>
                  <a:pt x="0" y="2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64">
            <a:extLst>
              <a:ext uri="{FF2B5EF4-FFF2-40B4-BE49-F238E27FC236}">
                <a16:creationId xmlns:a16="http://schemas.microsoft.com/office/drawing/2014/main" id="{7C6E9CB0-91A7-41D5-8403-029E87CB7271}"/>
              </a:ext>
            </a:extLst>
          </p:cNvPr>
          <p:cNvSpPr>
            <a:spLocks/>
          </p:cNvSpPr>
          <p:nvPr/>
        </p:nvSpPr>
        <p:spPr bwMode="auto">
          <a:xfrm>
            <a:off x="8998611" y="3253388"/>
            <a:ext cx="33086" cy="40779"/>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65">
            <a:extLst>
              <a:ext uri="{FF2B5EF4-FFF2-40B4-BE49-F238E27FC236}">
                <a16:creationId xmlns:a16="http://schemas.microsoft.com/office/drawing/2014/main" id="{D5180B2F-1CBC-46A9-AE2D-56239E8836CA}"/>
              </a:ext>
            </a:extLst>
          </p:cNvPr>
          <p:cNvSpPr>
            <a:spLocks/>
          </p:cNvSpPr>
          <p:nvPr/>
        </p:nvSpPr>
        <p:spPr bwMode="auto">
          <a:xfrm>
            <a:off x="8970142" y="3239538"/>
            <a:ext cx="33086" cy="5309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66">
            <a:extLst>
              <a:ext uri="{FF2B5EF4-FFF2-40B4-BE49-F238E27FC236}">
                <a16:creationId xmlns:a16="http://schemas.microsoft.com/office/drawing/2014/main" id="{6A03A52B-D6B7-4811-81FB-0B22B6962E51}"/>
              </a:ext>
            </a:extLst>
          </p:cNvPr>
          <p:cNvSpPr>
            <a:spLocks/>
          </p:cNvSpPr>
          <p:nvPr/>
        </p:nvSpPr>
        <p:spPr bwMode="auto">
          <a:xfrm>
            <a:off x="8910127" y="3233383"/>
            <a:ext cx="34624" cy="5309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67">
            <a:extLst>
              <a:ext uri="{FF2B5EF4-FFF2-40B4-BE49-F238E27FC236}">
                <a16:creationId xmlns:a16="http://schemas.microsoft.com/office/drawing/2014/main" id="{2549F8E8-B7B5-49AA-A702-93CB9F9E11C3}"/>
              </a:ext>
            </a:extLst>
          </p:cNvPr>
          <p:cNvSpPr>
            <a:spLocks/>
          </p:cNvSpPr>
          <p:nvPr/>
        </p:nvSpPr>
        <p:spPr bwMode="auto">
          <a:xfrm>
            <a:off x="8940134" y="3228767"/>
            <a:ext cx="34624" cy="6078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68">
            <a:extLst>
              <a:ext uri="{FF2B5EF4-FFF2-40B4-BE49-F238E27FC236}">
                <a16:creationId xmlns:a16="http://schemas.microsoft.com/office/drawing/2014/main" id="{6BD11231-8E11-4EAC-BFBD-84D895CE3B09}"/>
              </a:ext>
            </a:extLst>
          </p:cNvPr>
          <p:cNvSpPr>
            <a:spLocks/>
          </p:cNvSpPr>
          <p:nvPr/>
        </p:nvSpPr>
        <p:spPr bwMode="auto">
          <a:xfrm>
            <a:off x="8881659" y="3275702"/>
            <a:ext cx="147729" cy="63862"/>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69">
            <a:extLst>
              <a:ext uri="{FF2B5EF4-FFF2-40B4-BE49-F238E27FC236}">
                <a16:creationId xmlns:a16="http://schemas.microsoft.com/office/drawing/2014/main" id="{F4A5E44B-094B-4F97-B085-C7ED2C8543AC}"/>
              </a:ext>
            </a:extLst>
          </p:cNvPr>
          <p:cNvSpPr>
            <a:spLocks/>
          </p:cNvSpPr>
          <p:nvPr/>
        </p:nvSpPr>
        <p:spPr bwMode="auto">
          <a:xfrm>
            <a:off x="8797023" y="3982027"/>
            <a:ext cx="230825" cy="34547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70">
            <a:extLst>
              <a:ext uri="{FF2B5EF4-FFF2-40B4-BE49-F238E27FC236}">
                <a16:creationId xmlns:a16="http://schemas.microsoft.com/office/drawing/2014/main" id="{FE0E8087-4F65-4C99-8DE4-D8F99FB2FC52}"/>
              </a:ext>
            </a:extLst>
          </p:cNvPr>
          <p:cNvSpPr>
            <a:spLocks/>
          </p:cNvSpPr>
          <p:nvPr/>
        </p:nvSpPr>
        <p:spPr bwMode="auto">
          <a:xfrm>
            <a:off x="8790098" y="4142835"/>
            <a:ext cx="507048" cy="526283"/>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71">
            <a:extLst>
              <a:ext uri="{FF2B5EF4-FFF2-40B4-BE49-F238E27FC236}">
                <a16:creationId xmlns:a16="http://schemas.microsoft.com/office/drawing/2014/main" id="{A76C17E5-6DB2-4B58-9843-09022F1BC753}"/>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72">
            <a:extLst>
              <a:ext uri="{FF2B5EF4-FFF2-40B4-BE49-F238E27FC236}">
                <a16:creationId xmlns:a16="http://schemas.microsoft.com/office/drawing/2014/main" id="{FA5C39B0-641A-4EF0-80C0-5236EC07BB4C}"/>
              </a:ext>
            </a:extLst>
          </p:cNvPr>
          <p:cNvSpPr>
            <a:spLocks/>
          </p:cNvSpPr>
          <p:nvPr/>
        </p:nvSpPr>
        <p:spPr bwMode="auto">
          <a:xfrm>
            <a:off x="8820105" y="4172843"/>
            <a:ext cx="445494" cy="464729"/>
          </a:xfrm>
          <a:custGeom>
            <a:avLst/>
            <a:gdLst>
              <a:gd name="T0" fmla="*/ 579 w 579"/>
              <a:gd name="T1" fmla="*/ 209 h 604"/>
              <a:gd name="T2" fmla="*/ 277 w 579"/>
              <a:gd name="T3" fmla="*/ 604 h 604"/>
              <a:gd name="T4" fmla="*/ 277 w 579"/>
              <a:gd name="T5" fmla="*/ 604 h 604"/>
              <a:gd name="T6" fmla="*/ 0 w 579"/>
              <a:gd name="T7" fmla="*/ 395 h 604"/>
              <a:gd name="T8" fmla="*/ 303 w 579"/>
              <a:gd name="T9" fmla="*/ 0 h 604"/>
              <a:gd name="T10" fmla="*/ 579 w 579"/>
              <a:gd name="T11" fmla="*/ 209 h 604"/>
            </a:gdLst>
            <a:ahLst/>
            <a:cxnLst>
              <a:cxn ang="0">
                <a:pos x="T0" y="T1"/>
              </a:cxn>
              <a:cxn ang="0">
                <a:pos x="T2" y="T3"/>
              </a:cxn>
              <a:cxn ang="0">
                <a:pos x="T4" y="T5"/>
              </a:cxn>
              <a:cxn ang="0">
                <a:pos x="T6" y="T7"/>
              </a:cxn>
              <a:cxn ang="0">
                <a:pos x="T8" y="T9"/>
              </a:cxn>
              <a:cxn ang="0">
                <a:pos x="T10" y="T11"/>
              </a:cxn>
            </a:cxnLst>
            <a:rect l="0" t="0" r="r" b="b"/>
            <a:pathLst>
              <a:path w="579" h="604">
                <a:moveTo>
                  <a:pt x="579" y="209"/>
                </a:moveTo>
                <a:lnTo>
                  <a:pt x="277" y="604"/>
                </a:lnTo>
                <a:lnTo>
                  <a:pt x="277" y="604"/>
                </a:lnTo>
                <a:lnTo>
                  <a:pt x="0" y="395"/>
                </a:lnTo>
                <a:lnTo>
                  <a:pt x="303" y="0"/>
                </a:lnTo>
                <a:lnTo>
                  <a:pt x="579"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73">
            <a:extLst>
              <a:ext uri="{FF2B5EF4-FFF2-40B4-BE49-F238E27FC236}">
                <a16:creationId xmlns:a16="http://schemas.microsoft.com/office/drawing/2014/main" id="{E123F648-1E20-475E-B877-A06D3EC2D215}"/>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74">
            <a:extLst>
              <a:ext uri="{FF2B5EF4-FFF2-40B4-BE49-F238E27FC236}">
                <a16:creationId xmlns:a16="http://schemas.microsoft.com/office/drawing/2014/main" id="{DE8B9B38-50A9-48C4-809D-88BF861E35F1}"/>
              </a:ext>
            </a:extLst>
          </p:cNvPr>
          <p:cNvSpPr>
            <a:spLocks/>
          </p:cNvSpPr>
          <p:nvPr/>
        </p:nvSpPr>
        <p:spPr bwMode="auto">
          <a:xfrm>
            <a:off x="9033234" y="4172843"/>
            <a:ext cx="232365" cy="464729"/>
          </a:xfrm>
          <a:custGeom>
            <a:avLst/>
            <a:gdLst>
              <a:gd name="T0" fmla="*/ 26 w 302"/>
              <a:gd name="T1" fmla="*/ 0 h 604"/>
              <a:gd name="T2" fmla="*/ 26 w 302"/>
              <a:gd name="T3" fmla="*/ 0 h 604"/>
              <a:gd name="T4" fmla="*/ 0 w 302"/>
              <a:gd name="T5" fmla="*/ 604 h 604"/>
              <a:gd name="T6" fmla="*/ 0 w 302"/>
              <a:gd name="T7" fmla="*/ 604 h 604"/>
              <a:gd name="T8" fmla="*/ 302 w 302"/>
              <a:gd name="T9" fmla="*/ 209 h 604"/>
              <a:gd name="T10" fmla="*/ 26 w 302"/>
              <a:gd name="T11" fmla="*/ 0 h 604"/>
            </a:gdLst>
            <a:ahLst/>
            <a:cxnLst>
              <a:cxn ang="0">
                <a:pos x="T0" y="T1"/>
              </a:cxn>
              <a:cxn ang="0">
                <a:pos x="T2" y="T3"/>
              </a:cxn>
              <a:cxn ang="0">
                <a:pos x="T4" y="T5"/>
              </a:cxn>
              <a:cxn ang="0">
                <a:pos x="T6" y="T7"/>
              </a:cxn>
              <a:cxn ang="0">
                <a:pos x="T8" y="T9"/>
              </a:cxn>
              <a:cxn ang="0">
                <a:pos x="T10" y="T11"/>
              </a:cxn>
            </a:cxnLst>
            <a:rect l="0" t="0" r="r" b="b"/>
            <a:pathLst>
              <a:path w="302" h="604">
                <a:moveTo>
                  <a:pt x="26" y="0"/>
                </a:moveTo>
                <a:lnTo>
                  <a:pt x="26" y="0"/>
                </a:lnTo>
                <a:lnTo>
                  <a:pt x="0" y="604"/>
                </a:lnTo>
                <a:lnTo>
                  <a:pt x="0" y="604"/>
                </a:lnTo>
                <a:lnTo>
                  <a:pt x="302" y="20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75">
            <a:extLst>
              <a:ext uri="{FF2B5EF4-FFF2-40B4-BE49-F238E27FC236}">
                <a16:creationId xmlns:a16="http://schemas.microsoft.com/office/drawing/2014/main" id="{ACB1A0B9-A8D0-4EC0-A86D-DB966EAA650A}"/>
              </a:ext>
            </a:extLst>
          </p:cNvPr>
          <p:cNvSpPr>
            <a:spLocks/>
          </p:cNvSpPr>
          <p:nvPr/>
        </p:nvSpPr>
        <p:spPr bwMode="auto">
          <a:xfrm>
            <a:off x="8950906" y="4342115"/>
            <a:ext cx="72326" cy="56168"/>
          </a:xfrm>
          <a:custGeom>
            <a:avLst/>
            <a:gdLst>
              <a:gd name="T0" fmla="*/ 90 w 94"/>
              <a:gd name="T1" fmla="*/ 73 h 73"/>
              <a:gd name="T2" fmla="*/ 0 w 94"/>
              <a:gd name="T3" fmla="*/ 6 h 73"/>
              <a:gd name="T4" fmla="*/ 6 w 94"/>
              <a:gd name="T5" fmla="*/ 0 h 73"/>
              <a:gd name="T6" fmla="*/ 94 w 94"/>
              <a:gd name="T7" fmla="*/ 67 h 73"/>
              <a:gd name="T8" fmla="*/ 90 w 94"/>
              <a:gd name="T9" fmla="*/ 73 h 73"/>
            </a:gdLst>
            <a:ahLst/>
            <a:cxnLst>
              <a:cxn ang="0">
                <a:pos x="T0" y="T1"/>
              </a:cxn>
              <a:cxn ang="0">
                <a:pos x="T2" y="T3"/>
              </a:cxn>
              <a:cxn ang="0">
                <a:pos x="T4" y="T5"/>
              </a:cxn>
              <a:cxn ang="0">
                <a:pos x="T6" y="T7"/>
              </a:cxn>
              <a:cxn ang="0">
                <a:pos x="T8" y="T9"/>
              </a:cxn>
            </a:cxnLst>
            <a:rect l="0" t="0" r="r" b="b"/>
            <a:pathLst>
              <a:path w="94" h="73">
                <a:moveTo>
                  <a:pt x="90" y="73"/>
                </a:moveTo>
                <a:lnTo>
                  <a:pt x="0" y="6"/>
                </a:lnTo>
                <a:lnTo>
                  <a:pt x="6" y="0"/>
                </a:lnTo>
                <a:lnTo>
                  <a:pt x="94" y="67"/>
                </a:lnTo>
                <a:lnTo>
                  <a:pt x="90" y="73"/>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76">
            <a:extLst>
              <a:ext uri="{FF2B5EF4-FFF2-40B4-BE49-F238E27FC236}">
                <a16:creationId xmlns:a16="http://schemas.microsoft.com/office/drawing/2014/main" id="{CC5CA76B-80FD-4411-9DBA-EF6A2E3CFE07}"/>
              </a:ext>
            </a:extLst>
          </p:cNvPr>
          <p:cNvSpPr>
            <a:spLocks/>
          </p:cNvSpPr>
          <p:nvPr/>
        </p:nvSpPr>
        <p:spPr bwMode="auto">
          <a:xfrm>
            <a:off x="9020154" y="4393667"/>
            <a:ext cx="108489" cy="84636"/>
          </a:xfrm>
          <a:custGeom>
            <a:avLst/>
            <a:gdLst>
              <a:gd name="T0" fmla="*/ 135 w 141"/>
              <a:gd name="T1" fmla="*/ 110 h 110"/>
              <a:gd name="T2" fmla="*/ 0 w 141"/>
              <a:gd name="T3" fmla="*/ 6 h 110"/>
              <a:gd name="T4" fmla="*/ 4 w 141"/>
              <a:gd name="T5" fmla="*/ 0 h 110"/>
              <a:gd name="T6" fmla="*/ 141 w 141"/>
              <a:gd name="T7" fmla="*/ 104 h 110"/>
              <a:gd name="T8" fmla="*/ 135 w 141"/>
              <a:gd name="T9" fmla="*/ 110 h 110"/>
            </a:gdLst>
            <a:ahLst/>
            <a:cxnLst>
              <a:cxn ang="0">
                <a:pos x="T0" y="T1"/>
              </a:cxn>
              <a:cxn ang="0">
                <a:pos x="T2" y="T3"/>
              </a:cxn>
              <a:cxn ang="0">
                <a:pos x="T4" y="T5"/>
              </a:cxn>
              <a:cxn ang="0">
                <a:pos x="T6" y="T7"/>
              </a:cxn>
              <a:cxn ang="0">
                <a:pos x="T8" y="T9"/>
              </a:cxn>
            </a:cxnLst>
            <a:rect l="0" t="0" r="r" b="b"/>
            <a:pathLst>
              <a:path w="141" h="110">
                <a:moveTo>
                  <a:pt x="135" y="110"/>
                </a:moveTo>
                <a:lnTo>
                  <a:pt x="0" y="6"/>
                </a:lnTo>
                <a:lnTo>
                  <a:pt x="4" y="0"/>
                </a:lnTo>
                <a:lnTo>
                  <a:pt x="141" y="104"/>
                </a:lnTo>
                <a:lnTo>
                  <a:pt x="135"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77">
            <a:extLst>
              <a:ext uri="{FF2B5EF4-FFF2-40B4-BE49-F238E27FC236}">
                <a16:creationId xmlns:a16="http://schemas.microsoft.com/office/drawing/2014/main" id="{1B412347-D351-4B69-9F7B-C9F8DEE50AC8}"/>
              </a:ext>
            </a:extLst>
          </p:cNvPr>
          <p:cNvSpPr>
            <a:spLocks/>
          </p:cNvSpPr>
          <p:nvPr/>
        </p:nvSpPr>
        <p:spPr bwMode="auto">
          <a:xfrm>
            <a:off x="8935518" y="4362120"/>
            <a:ext cx="176197" cy="136187"/>
          </a:xfrm>
          <a:custGeom>
            <a:avLst/>
            <a:gdLst>
              <a:gd name="T0" fmla="*/ 225 w 229"/>
              <a:gd name="T1" fmla="*/ 177 h 177"/>
              <a:gd name="T2" fmla="*/ 0 w 229"/>
              <a:gd name="T3" fmla="*/ 8 h 177"/>
              <a:gd name="T4" fmla="*/ 6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6"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78">
            <a:extLst>
              <a:ext uri="{FF2B5EF4-FFF2-40B4-BE49-F238E27FC236}">
                <a16:creationId xmlns:a16="http://schemas.microsoft.com/office/drawing/2014/main" id="{23385D53-A8C1-4E59-99C5-F8074275EC67}"/>
              </a:ext>
            </a:extLst>
          </p:cNvPr>
          <p:cNvSpPr>
            <a:spLocks/>
          </p:cNvSpPr>
          <p:nvPr/>
        </p:nvSpPr>
        <p:spPr bwMode="auto">
          <a:xfrm>
            <a:off x="8919360" y="4384433"/>
            <a:ext cx="176197" cy="136187"/>
          </a:xfrm>
          <a:custGeom>
            <a:avLst/>
            <a:gdLst>
              <a:gd name="T0" fmla="*/ 223 w 229"/>
              <a:gd name="T1" fmla="*/ 177 h 177"/>
              <a:gd name="T2" fmla="*/ 0 w 229"/>
              <a:gd name="T3" fmla="*/ 6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6"/>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79">
            <a:extLst>
              <a:ext uri="{FF2B5EF4-FFF2-40B4-BE49-F238E27FC236}">
                <a16:creationId xmlns:a16="http://schemas.microsoft.com/office/drawing/2014/main" id="{8E0894EC-41BF-4082-B511-D64570CA651F}"/>
              </a:ext>
            </a:extLst>
          </p:cNvPr>
          <p:cNvSpPr>
            <a:spLocks/>
          </p:cNvSpPr>
          <p:nvPr/>
        </p:nvSpPr>
        <p:spPr bwMode="auto">
          <a:xfrm>
            <a:off x="8903971" y="4404438"/>
            <a:ext cx="176197" cy="136187"/>
          </a:xfrm>
          <a:custGeom>
            <a:avLst/>
            <a:gdLst>
              <a:gd name="T0" fmla="*/ 223 w 229"/>
              <a:gd name="T1" fmla="*/ 177 h 177"/>
              <a:gd name="T2" fmla="*/ 0 w 229"/>
              <a:gd name="T3" fmla="*/ 8 h 177"/>
              <a:gd name="T4" fmla="*/ 4 w 229"/>
              <a:gd name="T5" fmla="*/ 0 h 177"/>
              <a:gd name="T6" fmla="*/ 229 w 229"/>
              <a:gd name="T7" fmla="*/ 171 h 177"/>
              <a:gd name="T8" fmla="*/ 223 w 229"/>
              <a:gd name="T9" fmla="*/ 177 h 177"/>
            </a:gdLst>
            <a:ahLst/>
            <a:cxnLst>
              <a:cxn ang="0">
                <a:pos x="T0" y="T1"/>
              </a:cxn>
              <a:cxn ang="0">
                <a:pos x="T2" y="T3"/>
              </a:cxn>
              <a:cxn ang="0">
                <a:pos x="T4" y="T5"/>
              </a:cxn>
              <a:cxn ang="0">
                <a:pos x="T6" y="T7"/>
              </a:cxn>
              <a:cxn ang="0">
                <a:pos x="T8" y="T9"/>
              </a:cxn>
            </a:cxnLst>
            <a:rect l="0" t="0" r="r" b="b"/>
            <a:pathLst>
              <a:path w="229" h="177">
                <a:moveTo>
                  <a:pt x="223" y="177"/>
                </a:moveTo>
                <a:lnTo>
                  <a:pt x="0" y="8"/>
                </a:lnTo>
                <a:lnTo>
                  <a:pt x="4" y="0"/>
                </a:lnTo>
                <a:lnTo>
                  <a:pt x="229" y="171"/>
                </a:lnTo>
                <a:lnTo>
                  <a:pt x="223"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80">
            <a:extLst>
              <a:ext uri="{FF2B5EF4-FFF2-40B4-BE49-F238E27FC236}">
                <a16:creationId xmlns:a16="http://schemas.microsoft.com/office/drawing/2014/main" id="{56B1027F-3CFF-439E-B7C0-57A9E481C9F9}"/>
              </a:ext>
            </a:extLst>
          </p:cNvPr>
          <p:cNvSpPr>
            <a:spLocks/>
          </p:cNvSpPr>
          <p:nvPr/>
        </p:nvSpPr>
        <p:spPr bwMode="auto">
          <a:xfrm>
            <a:off x="8998610" y="4478303"/>
            <a:ext cx="81559" cy="62323"/>
          </a:xfrm>
          <a:custGeom>
            <a:avLst/>
            <a:gdLst>
              <a:gd name="T0" fmla="*/ 100 w 106"/>
              <a:gd name="T1" fmla="*/ 81 h 81"/>
              <a:gd name="T2" fmla="*/ 0 w 106"/>
              <a:gd name="T3" fmla="*/ 6 h 81"/>
              <a:gd name="T4" fmla="*/ 4 w 106"/>
              <a:gd name="T5" fmla="*/ 0 h 81"/>
              <a:gd name="T6" fmla="*/ 106 w 106"/>
              <a:gd name="T7" fmla="*/ 75 h 81"/>
              <a:gd name="T8" fmla="*/ 100 w 106"/>
              <a:gd name="T9" fmla="*/ 81 h 81"/>
            </a:gdLst>
            <a:ahLst/>
            <a:cxnLst>
              <a:cxn ang="0">
                <a:pos x="T0" y="T1"/>
              </a:cxn>
              <a:cxn ang="0">
                <a:pos x="T2" y="T3"/>
              </a:cxn>
              <a:cxn ang="0">
                <a:pos x="T4" y="T5"/>
              </a:cxn>
              <a:cxn ang="0">
                <a:pos x="T6" y="T7"/>
              </a:cxn>
              <a:cxn ang="0">
                <a:pos x="T8" y="T9"/>
              </a:cxn>
            </a:cxnLst>
            <a:rect l="0" t="0" r="r" b="b"/>
            <a:pathLst>
              <a:path w="106" h="81">
                <a:moveTo>
                  <a:pt x="100" y="81"/>
                </a:moveTo>
                <a:lnTo>
                  <a:pt x="0" y="6"/>
                </a:lnTo>
                <a:lnTo>
                  <a:pt x="4" y="0"/>
                </a:lnTo>
                <a:lnTo>
                  <a:pt x="106" y="75"/>
                </a:lnTo>
                <a:lnTo>
                  <a:pt x="100" y="81"/>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81">
            <a:extLst>
              <a:ext uri="{FF2B5EF4-FFF2-40B4-BE49-F238E27FC236}">
                <a16:creationId xmlns:a16="http://schemas.microsoft.com/office/drawing/2014/main" id="{76958FF4-AA50-4A28-8E3E-F463195A76A9}"/>
              </a:ext>
            </a:extLst>
          </p:cNvPr>
          <p:cNvSpPr>
            <a:spLocks/>
          </p:cNvSpPr>
          <p:nvPr/>
        </p:nvSpPr>
        <p:spPr bwMode="auto">
          <a:xfrm>
            <a:off x="8886275" y="4426751"/>
            <a:ext cx="176197" cy="136187"/>
          </a:xfrm>
          <a:custGeom>
            <a:avLst/>
            <a:gdLst>
              <a:gd name="T0" fmla="*/ 225 w 229"/>
              <a:gd name="T1" fmla="*/ 177 h 177"/>
              <a:gd name="T2" fmla="*/ 0 w 229"/>
              <a:gd name="T3" fmla="*/ 6 h 177"/>
              <a:gd name="T4" fmla="*/ 6 w 229"/>
              <a:gd name="T5" fmla="*/ 0 h 177"/>
              <a:gd name="T6" fmla="*/ 229 w 229"/>
              <a:gd name="T7" fmla="*/ 170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6"/>
                </a:lnTo>
                <a:lnTo>
                  <a:pt x="6" y="0"/>
                </a:lnTo>
                <a:lnTo>
                  <a:pt x="229" y="170"/>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Freeform 182">
            <a:extLst>
              <a:ext uri="{FF2B5EF4-FFF2-40B4-BE49-F238E27FC236}">
                <a16:creationId xmlns:a16="http://schemas.microsoft.com/office/drawing/2014/main" id="{F4FE2140-4FA4-4E03-9849-F2556A5FFA03}"/>
              </a:ext>
            </a:extLst>
          </p:cNvPr>
          <p:cNvSpPr>
            <a:spLocks/>
          </p:cNvSpPr>
          <p:nvPr/>
        </p:nvSpPr>
        <p:spPr bwMode="auto">
          <a:xfrm>
            <a:off x="8870887" y="4446756"/>
            <a:ext cx="176197" cy="136187"/>
          </a:xfrm>
          <a:custGeom>
            <a:avLst/>
            <a:gdLst>
              <a:gd name="T0" fmla="*/ 225 w 229"/>
              <a:gd name="T1" fmla="*/ 177 h 177"/>
              <a:gd name="T2" fmla="*/ 0 w 229"/>
              <a:gd name="T3" fmla="*/ 8 h 177"/>
              <a:gd name="T4" fmla="*/ 4 w 229"/>
              <a:gd name="T5" fmla="*/ 0 h 177"/>
              <a:gd name="T6" fmla="*/ 229 w 229"/>
              <a:gd name="T7" fmla="*/ 171 h 177"/>
              <a:gd name="T8" fmla="*/ 225 w 229"/>
              <a:gd name="T9" fmla="*/ 177 h 177"/>
            </a:gdLst>
            <a:ahLst/>
            <a:cxnLst>
              <a:cxn ang="0">
                <a:pos x="T0" y="T1"/>
              </a:cxn>
              <a:cxn ang="0">
                <a:pos x="T2" y="T3"/>
              </a:cxn>
              <a:cxn ang="0">
                <a:pos x="T4" y="T5"/>
              </a:cxn>
              <a:cxn ang="0">
                <a:pos x="T6" y="T7"/>
              </a:cxn>
              <a:cxn ang="0">
                <a:pos x="T8" y="T9"/>
              </a:cxn>
            </a:cxnLst>
            <a:rect l="0" t="0" r="r" b="b"/>
            <a:pathLst>
              <a:path w="229" h="177">
                <a:moveTo>
                  <a:pt x="225" y="177"/>
                </a:moveTo>
                <a:lnTo>
                  <a:pt x="0" y="8"/>
                </a:lnTo>
                <a:lnTo>
                  <a:pt x="4" y="0"/>
                </a:lnTo>
                <a:lnTo>
                  <a:pt x="229" y="171"/>
                </a:lnTo>
                <a:lnTo>
                  <a:pt x="22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83">
            <a:extLst>
              <a:ext uri="{FF2B5EF4-FFF2-40B4-BE49-F238E27FC236}">
                <a16:creationId xmlns:a16="http://schemas.microsoft.com/office/drawing/2014/main" id="{0E2549F6-3FDA-4252-9CF5-14BD68742EAC}"/>
              </a:ext>
            </a:extLst>
          </p:cNvPr>
          <p:cNvSpPr>
            <a:spLocks/>
          </p:cNvSpPr>
          <p:nvPr/>
        </p:nvSpPr>
        <p:spPr bwMode="auto">
          <a:xfrm>
            <a:off x="8870887" y="4446756"/>
            <a:ext cx="99256" cy="78480"/>
          </a:xfrm>
          <a:custGeom>
            <a:avLst/>
            <a:gdLst>
              <a:gd name="T0" fmla="*/ 123 w 129"/>
              <a:gd name="T1" fmla="*/ 102 h 102"/>
              <a:gd name="T2" fmla="*/ 0 w 129"/>
              <a:gd name="T3" fmla="*/ 8 h 102"/>
              <a:gd name="T4" fmla="*/ 4 w 129"/>
              <a:gd name="T5" fmla="*/ 0 h 102"/>
              <a:gd name="T6" fmla="*/ 129 w 129"/>
              <a:gd name="T7" fmla="*/ 94 h 102"/>
              <a:gd name="T8" fmla="*/ 123 w 129"/>
              <a:gd name="T9" fmla="*/ 102 h 102"/>
            </a:gdLst>
            <a:ahLst/>
            <a:cxnLst>
              <a:cxn ang="0">
                <a:pos x="T0" y="T1"/>
              </a:cxn>
              <a:cxn ang="0">
                <a:pos x="T2" y="T3"/>
              </a:cxn>
              <a:cxn ang="0">
                <a:pos x="T4" y="T5"/>
              </a:cxn>
              <a:cxn ang="0">
                <a:pos x="T6" y="T7"/>
              </a:cxn>
              <a:cxn ang="0">
                <a:pos x="T8" y="T9"/>
              </a:cxn>
            </a:cxnLst>
            <a:rect l="0" t="0" r="r" b="b"/>
            <a:pathLst>
              <a:path w="129" h="102">
                <a:moveTo>
                  <a:pt x="123" y="102"/>
                </a:moveTo>
                <a:lnTo>
                  <a:pt x="0" y="8"/>
                </a:lnTo>
                <a:lnTo>
                  <a:pt x="4" y="0"/>
                </a:lnTo>
                <a:lnTo>
                  <a:pt x="129" y="94"/>
                </a:lnTo>
                <a:lnTo>
                  <a:pt x="12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Freeform 184">
            <a:extLst>
              <a:ext uri="{FF2B5EF4-FFF2-40B4-BE49-F238E27FC236}">
                <a16:creationId xmlns:a16="http://schemas.microsoft.com/office/drawing/2014/main" id="{6B773849-CECA-4FA2-BB0C-7E68FF61786A}"/>
              </a:ext>
            </a:extLst>
          </p:cNvPr>
          <p:cNvSpPr>
            <a:spLocks/>
          </p:cNvSpPr>
          <p:nvPr/>
        </p:nvSpPr>
        <p:spPr bwMode="auto">
          <a:xfrm>
            <a:off x="8988608" y="4257479"/>
            <a:ext cx="96177" cy="110796"/>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185">
            <a:extLst>
              <a:ext uri="{FF2B5EF4-FFF2-40B4-BE49-F238E27FC236}">
                <a16:creationId xmlns:a16="http://schemas.microsoft.com/office/drawing/2014/main" id="{3CD150E3-6ABD-4306-BF26-C9F270655967}"/>
              </a:ext>
            </a:extLst>
          </p:cNvPr>
          <p:cNvSpPr>
            <a:spLocks/>
          </p:cNvSpPr>
          <p:nvPr/>
        </p:nvSpPr>
        <p:spPr bwMode="auto">
          <a:xfrm>
            <a:off x="9000150" y="4282101"/>
            <a:ext cx="57707" cy="6770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86">
            <a:extLst>
              <a:ext uri="{FF2B5EF4-FFF2-40B4-BE49-F238E27FC236}">
                <a16:creationId xmlns:a16="http://schemas.microsoft.com/office/drawing/2014/main" id="{B942629F-9907-44A6-84E7-E6A4A261D4CC}"/>
              </a:ext>
            </a:extLst>
          </p:cNvPr>
          <p:cNvSpPr>
            <a:spLocks/>
          </p:cNvSpPr>
          <p:nvPr/>
        </p:nvSpPr>
        <p:spPr bwMode="auto">
          <a:xfrm>
            <a:off x="9039390" y="4396744"/>
            <a:ext cx="96177" cy="112335"/>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187">
            <a:extLst>
              <a:ext uri="{FF2B5EF4-FFF2-40B4-BE49-F238E27FC236}">
                <a16:creationId xmlns:a16="http://schemas.microsoft.com/office/drawing/2014/main" id="{C1DF8377-B394-4126-BC05-543D4EEB50C5}"/>
              </a:ext>
            </a:extLst>
          </p:cNvPr>
          <p:cNvSpPr>
            <a:spLocks/>
          </p:cNvSpPr>
          <p:nvPr/>
        </p:nvSpPr>
        <p:spPr bwMode="auto">
          <a:xfrm>
            <a:off x="8919360" y="4372892"/>
            <a:ext cx="96177" cy="113105"/>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88">
            <a:extLst>
              <a:ext uri="{FF2B5EF4-FFF2-40B4-BE49-F238E27FC236}">
                <a16:creationId xmlns:a16="http://schemas.microsoft.com/office/drawing/2014/main" id="{ECFBEB15-F822-420C-92B6-A8171BDDED48}"/>
              </a:ext>
            </a:extLst>
          </p:cNvPr>
          <p:cNvSpPr>
            <a:spLocks/>
          </p:cNvSpPr>
          <p:nvPr/>
        </p:nvSpPr>
        <p:spPr bwMode="auto">
          <a:xfrm>
            <a:off x="9053239" y="4418288"/>
            <a:ext cx="61554" cy="6770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89">
            <a:extLst>
              <a:ext uri="{FF2B5EF4-FFF2-40B4-BE49-F238E27FC236}">
                <a16:creationId xmlns:a16="http://schemas.microsoft.com/office/drawing/2014/main" id="{CBD6C60E-5326-4637-979A-4B8393A86D93}"/>
              </a:ext>
            </a:extLst>
          </p:cNvPr>
          <p:cNvSpPr>
            <a:spLocks/>
          </p:cNvSpPr>
          <p:nvPr/>
        </p:nvSpPr>
        <p:spPr bwMode="auto">
          <a:xfrm>
            <a:off x="9119410" y="4260557"/>
            <a:ext cx="113105" cy="89252"/>
          </a:xfrm>
          <a:custGeom>
            <a:avLst/>
            <a:gdLst>
              <a:gd name="T0" fmla="*/ 141 w 147"/>
              <a:gd name="T1" fmla="*/ 116 h 116"/>
              <a:gd name="T2" fmla="*/ 0 w 147"/>
              <a:gd name="T3" fmla="*/ 8 h 116"/>
              <a:gd name="T4" fmla="*/ 6 w 147"/>
              <a:gd name="T5" fmla="*/ 0 h 116"/>
              <a:gd name="T6" fmla="*/ 147 w 147"/>
              <a:gd name="T7" fmla="*/ 108 h 116"/>
              <a:gd name="T8" fmla="*/ 141 w 147"/>
              <a:gd name="T9" fmla="*/ 116 h 116"/>
            </a:gdLst>
            <a:ahLst/>
            <a:cxnLst>
              <a:cxn ang="0">
                <a:pos x="T0" y="T1"/>
              </a:cxn>
              <a:cxn ang="0">
                <a:pos x="T2" y="T3"/>
              </a:cxn>
              <a:cxn ang="0">
                <a:pos x="T4" y="T5"/>
              </a:cxn>
              <a:cxn ang="0">
                <a:pos x="T6" y="T7"/>
              </a:cxn>
              <a:cxn ang="0">
                <a:pos x="T8" y="T9"/>
              </a:cxn>
            </a:cxnLst>
            <a:rect l="0" t="0" r="r" b="b"/>
            <a:pathLst>
              <a:path w="147" h="116">
                <a:moveTo>
                  <a:pt x="141" y="116"/>
                </a:moveTo>
                <a:lnTo>
                  <a:pt x="0" y="8"/>
                </a:lnTo>
                <a:lnTo>
                  <a:pt x="6" y="0"/>
                </a:lnTo>
                <a:lnTo>
                  <a:pt x="147" y="108"/>
                </a:lnTo>
                <a:lnTo>
                  <a:pt x="141"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90">
            <a:extLst>
              <a:ext uri="{FF2B5EF4-FFF2-40B4-BE49-F238E27FC236}">
                <a16:creationId xmlns:a16="http://schemas.microsoft.com/office/drawing/2014/main" id="{05D1B0A0-9F94-41EA-9090-29435E369701}"/>
              </a:ext>
            </a:extLst>
          </p:cNvPr>
          <p:cNvSpPr>
            <a:spLocks/>
          </p:cNvSpPr>
          <p:nvPr/>
        </p:nvSpPr>
        <p:spPr bwMode="auto">
          <a:xfrm>
            <a:off x="9053239" y="4210545"/>
            <a:ext cx="26930" cy="23082"/>
          </a:xfrm>
          <a:custGeom>
            <a:avLst/>
            <a:gdLst>
              <a:gd name="T0" fmla="*/ 29 w 35"/>
              <a:gd name="T1" fmla="*/ 30 h 30"/>
              <a:gd name="T2" fmla="*/ 0 w 35"/>
              <a:gd name="T3" fmla="*/ 8 h 30"/>
              <a:gd name="T4" fmla="*/ 6 w 35"/>
              <a:gd name="T5" fmla="*/ 0 h 30"/>
              <a:gd name="T6" fmla="*/ 35 w 35"/>
              <a:gd name="T7" fmla="*/ 22 h 30"/>
              <a:gd name="T8" fmla="*/ 29 w 35"/>
              <a:gd name="T9" fmla="*/ 30 h 30"/>
            </a:gdLst>
            <a:ahLst/>
            <a:cxnLst>
              <a:cxn ang="0">
                <a:pos x="T0" y="T1"/>
              </a:cxn>
              <a:cxn ang="0">
                <a:pos x="T2" y="T3"/>
              </a:cxn>
              <a:cxn ang="0">
                <a:pos x="T4" y="T5"/>
              </a:cxn>
              <a:cxn ang="0">
                <a:pos x="T6" y="T7"/>
              </a:cxn>
              <a:cxn ang="0">
                <a:pos x="T8" y="T9"/>
              </a:cxn>
            </a:cxnLst>
            <a:rect l="0" t="0" r="r" b="b"/>
            <a:pathLst>
              <a:path w="35" h="30">
                <a:moveTo>
                  <a:pt x="29" y="30"/>
                </a:moveTo>
                <a:lnTo>
                  <a:pt x="0" y="8"/>
                </a:lnTo>
                <a:lnTo>
                  <a:pt x="6" y="0"/>
                </a:lnTo>
                <a:lnTo>
                  <a:pt x="35" y="22"/>
                </a:lnTo>
                <a:lnTo>
                  <a:pt x="2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191">
            <a:extLst>
              <a:ext uri="{FF2B5EF4-FFF2-40B4-BE49-F238E27FC236}">
                <a16:creationId xmlns:a16="http://schemas.microsoft.com/office/drawing/2014/main" id="{ECE989A8-C7B0-42EA-B994-5CC72DF253E1}"/>
              </a:ext>
            </a:extLst>
          </p:cNvPr>
          <p:cNvSpPr>
            <a:spLocks/>
          </p:cNvSpPr>
          <p:nvPr/>
        </p:nvSpPr>
        <p:spPr bwMode="auto">
          <a:xfrm>
            <a:off x="9086324" y="4235166"/>
            <a:ext cx="26930" cy="23853"/>
          </a:xfrm>
          <a:custGeom>
            <a:avLst/>
            <a:gdLst>
              <a:gd name="T0" fmla="*/ 29 w 35"/>
              <a:gd name="T1" fmla="*/ 31 h 31"/>
              <a:gd name="T2" fmla="*/ 0 w 35"/>
              <a:gd name="T3" fmla="*/ 8 h 31"/>
              <a:gd name="T4" fmla="*/ 6 w 35"/>
              <a:gd name="T5" fmla="*/ 0 h 31"/>
              <a:gd name="T6" fmla="*/ 35 w 35"/>
              <a:gd name="T7" fmla="*/ 23 h 31"/>
              <a:gd name="T8" fmla="*/ 29 w 35"/>
              <a:gd name="T9" fmla="*/ 31 h 31"/>
            </a:gdLst>
            <a:ahLst/>
            <a:cxnLst>
              <a:cxn ang="0">
                <a:pos x="T0" y="T1"/>
              </a:cxn>
              <a:cxn ang="0">
                <a:pos x="T2" y="T3"/>
              </a:cxn>
              <a:cxn ang="0">
                <a:pos x="T4" y="T5"/>
              </a:cxn>
              <a:cxn ang="0">
                <a:pos x="T6" y="T7"/>
              </a:cxn>
              <a:cxn ang="0">
                <a:pos x="T8" y="T9"/>
              </a:cxn>
            </a:cxnLst>
            <a:rect l="0" t="0" r="r" b="b"/>
            <a:pathLst>
              <a:path w="35" h="31">
                <a:moveTo>
                  <a:pt x="29" y="31"/>
                </a:moveTo>
                <a:lnTo>
                  <a:pt x="0" y="8"/>
                </a:lnTo>
                <a:lnTo>
                  <a:pt x="6" y="0"/>
                </a:lnTo>
                <a:lnTo>
                  <a:pt x="35" y="23"/>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92">
            <a:extLst>
              <a:ext uri="{FF2B5EF4-FFF2-40B4-BE49-F238E27FC236}">
                <a16:creationId xmlns:a16="http://schemas.microsoft.com/office/drawing/2014/main" id="{4BC18BAA-8E80-4294-9057-CB7AF802E5D8}"/>
              </a:ext>
            </a:extLst>
          </p:cNvPr>
          <p:cNvSpPr>
            <a:spLocks/>
          </p:cNvSpPr>
          <p:nvPr/>
        </p:nvSpPr>
        <p:spPr bwMode="auto">
          <a:xfrm>
            <a:off x="8932441" y="4395205"/>
            <a:ext cx="62323" cy="700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193">
            <a:extLst>
              <a:ext uri="{FF2B5EF4-FFF2-40B4-BE49-F238E27FC236}">
                <a16:creationId xmlns:a16="http://schemas.microsoft.com/office/drawing/2014/main" id="{0C8B4361-7318-4D00-936D-6951D2772446}"/>
              </a:ext>
            </a:extLst>
          </p:cNvPr>
          <p:cNvSpPr>
            <a:spLocks/>
          </p:cNvSpPr>
          <p:nvPr/>
        </p:nvSpPr>
        <p:spPr bwMode="auto">
          <a:xfrm>
            <a:off x="8795484" y="4299797"/>
            <a:ext cx="399329" cy="292379"/>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94">
            <a:extLst>
              <a:ext uri="{FF2B5EF4-FFF2-40B4-BE49-F238E27FC236}">
                <a16:creationId xmlns:a16="http://schemas.microsoft.com/office/drawing/2014/main" id="{EE87D831-ECFC-48A2-B069-E4856476A128}"/>
              </a:ext>
            </a:extLst>
          </p:cNvPr>
          <p:cNvSpPr>
            <a:spLocks/>
          </p:cNvSpPr>
          <p:nvPr/>
        </p:nvSpPr>
        <p:spPr bwMode="auto">
          <a:xfrm>
            <a:off x="8795484" y="4299797"/>
            <a:ext cx="346238" cy="292379"/>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195">
            <a:extLst>
              <a:ext uri="{FF2B5EF4-FFF2-40B4-BE49-F238E27FC236}">
                <a16:creationId xmlns:a16="http://schemas.microsoft.com/office/drawing/2014/main" id="{AA350E39-8F6D-4ADD-8A98-AA1D37C10506}"/>
              </a:ext>
            </a:extLst>
          </p:cNvPr>
          <p:cNvSpPr>
            <a:spLocks/>
          </p:cNvSpPr>
          <p:nvPr/>
        </p:nvSpPr>
        <p:spPr bwMode="auto">
          <a:xfrm>
            <a:off x="9504888" y="4028962"/>
            <a:ext cx="102333" cy="82328"/>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96">
            <a:extLst>
              <a:ext uri="{FF2B5EF4-FFF2-40B4-BE49-F238E27FC236}">
                <a16:creationId xmlns:a16="http://schemas.microsoft.com/office/drawing/2014/main" id="{D273C978-D387-4E06-9690-730298EA293E}"/>
              </a:ext>
            </a:extLst>
          </p:cNvPr>
          <p:cNvSpPr>
            <a:spLocks/>
          </p:cNvSpPr>
          <p:nvPr/>
        </p:nvSpPr>
        <p:spPr bwMode="auto">
          <a:xfrm>
            <a:off x="11399967" y="4027423"/>
            <a:ext cx="38471" cy="50012"/>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97">
            <a:extLst>
              <a:ext uri="{FF2B5EF4-FFF2-40B4-BE49-F238E27FC236}">
                <a16:creationId xmlns:a16="http://schemas.microsoft.com/office/drawing/2014/main" id="{7A888C71-EB02-4F95-B626-1566B7E287FA}"/>
              </a:ext>
            </a:extLst>
          </p:cNvPr>
          <p:cNvSpPr>
            <a:spLocks/>
          </p:cNvSpPr>
          <p:nvPr/>
        </p:nvSpPr>
        <p:spPr bwMode="auto">
          <a:xfrm>
            <a:off x="11438438" y="4012804"/>
            <a:ext cx="37702" cy="64631"/>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98">
            <a:extLst>
              <a:ext uri="{FF2B5EF4-FFF2-40B4-BE49-F238E27FC236}">
                <a16:creationId xmlns:a16="http://schemas.microsoft.com/office/drawing/2014/main" id="{2D562BC4-226A-422C-9D3A-5344CEB0AFAA}"/>
              </a:ext>
            </a:extLst>
          </p:cNvPr>
          <p:cNvSpPr>
            <a:spLocks/>
          </p:cNvSpPr>
          <p:nvPr/>
        </p:nvSpPr>
        <p:spPr bwMode="auto">
          <a:xfrm>
            <a:off x="11513841" y="4012804"/>
            <a:ext cx="37702" cy="64631"/>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99">
            <a:extLst>
              <a:ext uri="{FF2B5EF4-FFF2-40B4-BE49-F238E27FC236}">
                <a16:creationId xmlns:a16="http://schemas.microsoft.com/office/drawing/2014/main" id="{2FAA0A05-CFE2-4634-992F-897C2BA0875D}"/>
              </a:ext>
            </a:extLst>
          </p:cNvPr>
          <p:cNvSpPr>
            <a:spLocks/>
          </p:cNvSpPr>
          <p:nvPr/>
        </p:nvSpPr>
        <p:spPr bwMode="auto">
          <a:xfrm>
            <a:off x="11476140" y="4002033"/>
            <a:ext cx="37702" cy="75403"/>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00">
            <a:extLst>
              <a:ext uri="{FF2B5EF4-FFF2-40B4-BE49-F238E27FC236}">
                <a16:creationId xmlns:a16="http://schemas.microsoft.com/office/drawing/2014/main" id="{1085871E-A363-48E9-8463-C81EC1912A31}"/>
              </a:ext>
            </a:extLst>
          </p:cNvPr>
          <p:cNvSpPr>
            <a:spLocks/>
          </p:cNvSpPr>
          <p:nvPr/>
        </p:nvSpPr>
        <p:spPr bwMode="auto">
          <a:xfrm>
            <a:off x="11399968" y="4071280"/>
            <a:ext cx="187738" cy="68479"/>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a:extLst>
              <a:ext uri="{FF2B5EF4-FFF2-40B4-BE49-F238E27FC236}">
                <a16:creationId xmlns:a16="http://schemas.microsoft.com/office/drawing/2014/main" id="{BA11C452-2621-466E-B3B3-2273AD256A8F}"/>
              </a:ext>
            </a:extLst>
          </p:cNvPr>
          <p:cNvSpPr>
            <a:spLocks noGrp="1"/>
          </p:cNvSpPr>
          <p:nvPr>
            <p:ph type="title"/>
          </p:nvPr>
        </p:nvSpPr>
        <p:spPr>
          <a:xfrm>
            <a:off x="269241" y="289957"/>
            <a:ext cx="5785125" cy="899537"/>
          </a:xfrm>
        </p:spPr>
        <p:txBody>
          <a:bodyPr/>
          <a:lstStyle/>
          <a:p>
            <a:r>
              <a:rPr lang="en-US" dirty="0"/>
              <a:t>What is ASP.NET Core?</a:t>
            </a:r>
            <a:endParaRPr lang="en-US" dirty="0">
              <a:gradFill>
                <a:gsLst>
                  <a:gs pos="1250">
                    <a:schemeClr val="tx2"/>
                  </a:gs>
                  <a:gs pos="100000">
                    <a:schemeClr val="tx2"/>
                  </a:gs>
                </a:gsLst>
                <a:lin ang="5400000" scaled="0"/>
              </a:gradFill>
            </a:endParaRPr>
          </a:p>
        </p:txBody>
      </p:sp>
      <p:grpSp>
        <p:nvGrpSpPr>
          <p:cNvPr id="29" name="Group 28">
            <a:extLst>
              <a:ext uri="{FF2B5EF4-FFF2-40B4-BE49-F238E27FC236}">
                <a16:creationId xmlns:a16="http://schemas.microsoft.com/office/drawing/2014/main" id="{866440E6-620E-42EB-9EF2-106B15C1593D}"/>
              </a:ext>
            </a:extLst>
          </p:cNvPr>
          <p:cNvGrpSpPr/>
          <p:nvPr/>
        </p:nvGrpSpPr>
        <p:grpSpPr>
          <a:xfrm>
            <a:off x="463616" y="1972973"/>
            <a:ext cx="7006432" cy="672721"/>
            <a:chOff x="445956" y="2012039"/>
            <a:chExt cx="7146926" cy="686210"/>
          </a:xfrm>
        </p:grpSpPr>
        <p:sp>
          <p:nvSpPr>
            <p:cNvPr id="17" name="Rectangle 16">
              <a:extLst>
                <a:ext uri="{FF2B5EF4-FFF2-40B4-BE49-F238E27FC236}">
                  <a16:creationId xmlns:a16="http://schemas.microsoft.com/office/drawing/2014/main" id="{BD00286B-DC2F-478C-AA23-F6B05E34AB15}"/>
                </a:ext>
              </a:extLst>
            </p:cNvPr>
            <p:cNvSpPr/>
            <p:nvPr/>
          </p:nvSpPr>
          <p:spPr bwMode="auto">
            <a:xfrm>
              <a:off x="1442272" y="201263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367">
                <a:defRPr/>
              </a:pPr>
              <a:r>
                <a:rPr lang="en-US" sz="2000" dirty="0">
                  <a:solidFill>
                    <a:srgbClr val="FFFFFF"/>
                  </a:solidFill>
                  <a:latin typeface="Segoe UI"/>
                </a:rPr>
                <a:t>Seamless transition from on-premises to cloud</a:t>
              </a:r>
            </a:p>
          </p:txBody>
        </p:sp>
        <p:grpSp>
          <p:nvGrpSpPr>
            <p:cNvPr id="6" name="Group 5">
              <a:extLst>
                <a:ext uri="{FF2B5EF4-FFF2-40B4-BE49-F238E27FC236}">
                  <a16:creationId xmlns:a16="http://schemas.microsoft.com/office/drawing/2014/main" id="{837FE131-1861-422C-B0EF-DC41005B3E6E}"/>
                </a:ext>
              </a:extLst>
            </p:cNvPr>
            <p:cNvGrpSpPr/>
            <p:nvPr/>
          </p:nvGrpSpPr>
          <p:grpSpPr>
            <a:xfrm>
              <a:off x="445956" y="2012039"/>
              <a:ext cx="996316" cy="686210"/>
              <a:chOff x="445956" y="2012039"/>
              <a:chExt cx="996316" cy="686210"/>
            </a:xfrm>
          </p:grpSpPr>
          <p:sp>
            <p:nvSpPr>
              <p:cNvPr id="18" name="Rectangle 17">
                <a:extLst>
                  <a:ext uri="{FF2B5EF4-FFF2-40B4-BE49-F238E27FC236}">
                    <a16:creationId xmlns:a16="http://schemas.microsoft.com/office/drawing/2014/main" id="{10679C01-0A25-4EA6-9448-E3A1DA686D5C}"/>
                  </a:ext>
                </a:extLst>
              </p:cNvPr>
              <p:cNvSpPr/>
              <p:nvPr/>
            </p:nvSpPr>
            <p:spPr bwMode="auto">
              <a:xfrm>
                <a:off x="445956" y="2012039"/>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6" name="cloud">
                <a:extLst>
                  <a:ext uri="{FF2B5EF4-FFF2-40B4-BE49-F238E27FC236}">
                    <a16:creationId xmlns:a16="http://schemas.microsoft.com/office/drawing/2014/main" id="{FB15FD0E-8502-4A16-8325-2F6B1B40880D}"/>
                  </a:ext>
                </a:extLst>
              </p:cNvPr>
              <p:cNvSpPr>
                <a:spLocks noChangeAspect="1"/>
              </p:cNvSpPr>
              <p:nvPr/>
            </p:nvSpPr>
            <p:spPr bwMode="auto">
              <a:xfrm>
                <a:off x="652004" y="2169042"/>
                <a:ext cx="584220" cy="3722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grpSp>
        <p:nvGrpSpPr>
          <p:cNvPr id="243" name="Group 242">
            <a:extLst>
              <a:ext uri="{FF2B5EF4-FFF2-40B4-BE49-F238E27FC236}">
                <a16:creationId xmlns:a16="http://schemas.microsoft.com/office/drawing/2014/main" id="{B7A1437E-AC53-405B-84FA-6828A8897BEF}"/>
              </a:ext>
            </a:extLst>
          </p:cNvPr>
          <p:cNvGrpSpPr/>
          <p:nvPr/>
        </p:nvGrpSpPr>
        <p:grpSpPr>
          <a:xfrm>
            <a:off x="450382" y="2757228"/>
            <a:ext cx="7006432" cy="672721"/>
            <a:chOff x="459412" y="2812020"/>
            <a:chExt cx="7146926" cy="686210"/>
          </a:xfrm>
        </p:grpSpPr>
        <p:sp>
          <p:nvSpPr>
            <p:cNvPr id="37" name="Rectangle 36">
              <a:extLst>
                <a:ext uri="{FF2B5EF4-FFF2-40B4-BE49-F238E27FC236}">
                  <a16:creationId xmlns:a16="http://schemas.microsoft.com/office/drawing/2014/main" id="{D6AB7464-8EEA-48BB-8158-3CAECDD081A0}"/>
                </a:ext>
              </a:extLst>
            </p:cNvPr>
            <p:cNvSpPr/>
            <p:nvPr/>
          </p:nvSpPr>
          <p:spPr bwMode="auto">
            <a:xfrm>
              <a:off x="1455728" y="2812615"/>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Open-source with contributions</a:t>
              </a:r>
            </a:p>
          </p:txBody>
        </p:sp>
        <p:grpSp>
          <p:nvGrpSpPr>
            <p:cNvPr id="7" name="Group 6">
              <a:extLst>
                <a:ext uri="{FF2B5EF4-FFF2-40B4-BE49-F238E27FC236}">
                  <a16:creationId xmlns:a16="http://schemas.microsoft.com/office/drawing/2014/main" id="{F3F41FB3-28F4-4CB7-80BE-1A0D80405BD2}"/>
                </a:ext>
              </a:extLst>
            </p:cNvPr>
            <p:cNvGrpSpPr/>
            <p:nvPr/>
          </p:nvGrpSpPr>
          <p:grpSpPr>
            <a:xfrm>
              <a:off x="459412" y="2812020"/>
              <a:ext cx="996316" cy="686210"/>
              <a:chOff x="459412" y="2812020"/>
              <a:chExt cx="996316" cy="686210"/>
            </a:xfrm>
          </p:grpSpPr>
          <p:sp>
            <p:nvSpPr>
              <p:cNvPr id="38" name="Rectangle 37">
                <a:extLst>
                  <a:ext uri="{FF2B5EF4-FFF2-40B4-BE49-F238E27FC236}">
                    <a16:creationId xmlns:a16="http://schemas.microsoft.com/office/drawing/2014/main" id="{96BAE632-E3A3-456F-88B9-4A87D91D95B0}"/>
                  </a:ext>
                </a:extLst>
              </p:cNvPr>
              <p:cNvSpPr/>
              <p:nvPr/>
            </p:nvSpPr>
            <p:spPr bwMode="auto">
              <a:xfrm>
                <a:off x="459412" y="2812020"/>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7" name="binary">
                <a:extLst>
                  <a:ext uri="{FF2B5EF4-FFF2-40B4-BE49-F238E27FC236}">
                    <a16:creationId xmlns:a16="http://schemas.microsoft.com/office/drawing/2014/main" id="{8A26F537-FC10-4A64-8780-AE5ACCBF62F5}"/>
                  </a:ext>
                </a:extLst>
              </p:cNvPr>
              <p:cNvSpPr>
                <a:spLocks noChangeAspect="1" noEditPoints="1"/>
              </p:cNvSpPr>
              <p:nvPr/>
            </p:nvSpPr>
            <p:spPr bwMode="auto">
              <a:xfrm>
                <a:off x="736211" y="2930875"/>
                <a:ext cx="481856" cy="4160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4" name="Group 243">
            <a:extLst>
              <a:ext uri="{FF2B5EF4-FFF2-40B4-BE49-F238E27FC236}">
                <a16:creationId xmlns:a16="http://schemas.microsoft.com/office/drawing/2014/main" id="{F373F657-BBBC-4BE0-BEDC-11D3E4B99F43}"/>
              </a:ext>
            </a:extLst>
          </p:cNvPr>
          <p:cNvGrpSpPr/>
          <p:nvPr/>
        </p:nvGrpSpPr>
        <p:grpSpPr>
          <a:xfrm>
            <a:off x="450382" y="3541486"/>
            <a:ext cx="7006432" cy="672721"/>
            <a:chOff x="459412" y="3612004"/>
            <a:chExt cx="7146926" cy="686210"/>
          </a:xfrm>
        </p:grpSpPr>
        <p:sp>
          <p:nvSpPr>
            <p:cNvPr id="40" name="Rectangle 39">
              <a:extLst>
                <a:ext uri="{FF2B5EF4-FFF2-40B4-BE49-F238E27FC236}">
                  <a16:creationId xmlns:a16="http://schemas.microsoft.com/office/drawing/2014/main" id="{B12254E4-56A2-4B97-AC53-279976E38B86}"/>
                </a:ext>
              </a:extLst>
            </p:cNvPr>
            <p:cNvSpPr/>
            <p:nvPr/>
          </p:nvSpPr>
          <p:spPr bwMode="auto">
            <a:xfrm>
              <a:off x="1455728" y="3612599"/>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a:t>
              </a:r>
            </a:p>
          </p:txBody>
        </p:sp>
        <p:grpSp>
          <p:nvGrpSpPr>
            <p:cNvPr id="8" name="Group 7">
              <a:extLst>
                <a:ext uri="{FF2B5EF4-FFF2-40B4-BE49-F238E27FC236}">
                  <a16:creationId xmlns:a16="http://schemas.microsoft.com/office/drawing/2014/main" id="{C84CFBC7-9D35-4225-BCFA-D37FB3B8FEA2}"/>
                </a:ext>
              </a:extLst>
            </p:cNvPr>
            <p:cNvGrpSpPr/>
            <p:nvPr/>
          </p:nvGrpSpPr>
          <p:grpSpPr>
            <a:xfrm>
              <a:off x="459412" y="3612004"/>
              <a:ext cx="996316" cy="686210"/>
              <a:chOff x="459412" y="3612004"/>
              <a:chExt cx="996316" cy="686210"/>
            </a:xfrm>
          </p:grpSpPr>
          <p:sp>
            <p:nvSpPr>
              <p:cNvPr id="41" name="Rectangle 40">
                <a:extLst>
                  <a:ext uri="{FF2B5EF4-FFF2-40B4-BE49-F238E27FC236}">
                    <a16:creationId xmlns:a16="http://schemas.microsoft.com/office/drawing/2014/main" id="{1B7C87A2-69E6-4A3D-86B9-86F9C559ED6E}"/>
                  </a:ext>
                </a:extLst>
              </p:cNvPr>
              <p:cNvSpPr/>
              <p:nvPr/>
            </p:nvSpPr>
            <p:spPr bwMode="auto">
              <a:xfrm>
                <a:off x="459412" y="3612004"/>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28" name="PostUpdateLegacy_E1D7">
                <a:extLst>
                  <a:ext uri="{FF2B5EF4-FFF2-40B4-BE49-F238E27FC236}">
                    <a16:creationId xmlns:a16="http://schemas.microsoft.com/office/drawing/2014/main" id="{22BA0F0F-FDE5-4905-9DBA-77541B707C7F}"/>
                  </a:ext>
                </a:extLst>
              </p:cNvPr>
              <p:cNvSpPr>
                <a:spLocks noChangeAspect="1" noEditPoints="1"/>
              </p:cNvSpPr>
              <p:nvPr/>
            </p:nvSpPr>
            <p:spPr bwMode="auto">
              <a:xfrm>
                <a:off x="626943" y="3785192"/>
                <a:ext cx="661254" cy="33983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6" name="Group 245">
            <a:extLst>
              <a:ext uri="{FF2B5EF4-FFF2-40B4-BE49-F238E27FC236}">
                <a16:creationId xmlns:a16="http://schemas.microsoft.com/office/drawing/2014/main" id="{82B6F0C7-48BD-4A40-839F-698AF38014C1}"/>
              </a:ext>
            </a:extLst>
          </p:cNvPr>
          <p:cNvGrpSpPr/>
          <p:nvPr/>
        </p:nvGrpSpPr>
        <p:grpSpPr>
          <a:xfrm>
            <a:off x="450382" y="5109452"/>
            <a:ext cx="7006432" cy="672721"/>
            <a:chOff x="459412" y="5211411"/>
            <a:chExt cx="7146926" cy="686210"/>
          </a:xfrm>
        </p:grpSpPr>
        <p:sp>
          <p:nvSpPr>
            <p:cNvPr id="23" name="Rectangle 22">
              <a:extLst>
                <a:ext uri="{FF2B5EF4-FFF2-40B4-BE49-F238E27FC236}">
                  <a16:creationId xmlns:a16="http://schemas.microsoft.com/office/drawing/2014/main" id="{69B9E4AA-0A9F-4BFE-B96C-C095F44EE038}"/>
                </a:ext>
              </a:extLst>
            </p:cNvPr>
            <p:cNvSpPr/>
            <p:nvPr/>
          </p:nvSpPr>
          <p:spPr bwMode="auto">
            <a:xfrm>
              <a:off x="1455728" y="5212006"/>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t>Choose your Editors and tools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C033C68-82C1-43A9-973C-3E14A454387F}"/>
                </a:ext>
              </a:extLst>
            </p:cNvPr>
            <p:cNvGrpSpPr/>
            <p:nvPr/>
          </p:nvGrpSpPr>
          <p:grpSpPr>
            <a:xfrm>
              <a:off x="459412" y="5211411"/>
              <a:ext cx="996316" cy="686210"/>
              <a:chOff x="459412" y="5211411"/>
              <a:chExt cx="996316" cy="686210"/>
            </a:xfrm>
          </p:grpSpPr>
          <p:sp>
            <p:nvSpPr>
              <p:cNvPr id="24" name="Rectangle 23">
                <a:extLst>
                  <a:ext uri="{FF2B5EF4-FFF2-40B4-BE49-F238E27FC236}">
                    <a16:creationId xmlns:a16="http://schemas.microsoft.com/office/drawing/2014/main" id="{679E5954-3511-442C-8C9D-364B55448EFA}"/>
                  </a:ext>
                </a:extLst>
              </p:cNvPr>
              <p:cNvSpPr/>
              <p:nvPr/>
            </p:nvSpPr>
            <p:spPr bwMode="auto">
              <a:xfrm>
                <a:off x="459412" y="5211411"/>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0" name="tool">
                <a:extLst>
                  <a:ext uri="{FF2B5EF4-FFF2-40B4-BE49-F238E27FC236}">
                    <a16:creationId xmlns:a16="http://schemas.microsoft.com/office/drawing/2014/main" id="{9AE18754-2FAF-40B5-BB34-429B577757C0}"/>
                  </a:ext>
                </a:extLst>
              </p:cNvPr>
              <p:cNvSpPr>
                <a:spLocks noChangeAspect="1" noEditPoints="1"/>
              </p:cNvSpPr>
              <p:nvPr/>
            </p:nvSpPr>
            <p:spPr bwMode="auto">
              <a:xfrm>
                <a:off x="827739" y="537163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45" name="Group 244">
            <a:extLst>
              <a:ext uri="{FF2B5EF4-FFF2-40B4-BE49-F238E27FC236}">
                <a16:creationId xmlns:a16="http://schemas.microsoft.com/office/drawing/2014/main" id="{671F881D-545E-433F-9C4A-854745000B93}"/>
              </a:ext>
            </a:extLst>
          </p:cNvPr>
          <p:cNvGrpSpPr/>
          <p:nvPr/>
        </p:nvGrpSpPr>
        <p:grpSpPr>
          <a:xfrm>
            <a:off x="450382" y="4325195"/>
            <a:ext cx="7006432" cy="672721"/>
            <a:chOff x="459412" y="4411428"/>
            <a:chExt cx="7146926" cy="686210"/>
          </a:xfrm>
        </p:grpSpPr>
        <p:sp>
          <p:nvSpPr>
            <p:cNvPr id="20" name="Rectangle 19">
              <a:extLst>
                <a:ext uri="{FF2B5EF4-FFF2-40B4-BE49-F238E27FC236}">
                  <a16:creationId xmlns:a16="http://schemas.microsoft.com/office/drawing/2014/main" id="{95AF62C2-8C04-4571-95FF-CAB3F16A07D2}"/>
                </a:ext>
              </a:extLst>
            </p:cNvPr>
            <p:cNvSpPr/>
            <p:nvPr/>
          </p:nvSpPr>
          <p:spPr bwMode="auto">
            <a:xfrm>
              <a:off x="1455728" y="4412023"/>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Cross-platform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1DB403E-4455-4579-8ED7-1208787DCBE8}"/>
                </a:ext>
              </a:extLst>
            </p:cNvPr>
            <p:cNvGrpSpPr/>
            <p:nvPr/>
          </p:nvGrpSpPr>
          <p:grpSpPr>
            <a:xfrm>
              <a:off x="459412" y="4411428"/>
              <a:ext cx="996316" cy="686210"/>
              <a:chOff x="459412" y="4411428"/>
              <a:chExt cx="996316" cy="686210"/>
            </a:xfrm>
          </p:grpSpPr>
          <p:sp>
            <p:nvSpPr>
              <p:cNvPr id="21" name="Rectangle 20">
                <a:extLst>
                  <a:ext uri="{FF2B5EF4-FFF2-40B4-BE49-F238E27FC236}">
                    <a16:creationId xmlns:a16="http://schemas.microsoft.com/office/drawing/2014/main" id="{DC7565EE-13F4-4532-A0D1-64ED701DBCDE}"/>
                  </a:ext>
                </a:extLst>
              </p:cNvPr>
              <p:cNvSpPr/>
              <p:nvPr/>
            </p:nvSpPr>
            <p:spPr bwMode="auto">
              <a:xfrm>
                <a:off x="459412" y="4411428"/>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sp>
            <p:nvSpPr>
              <p:cNvPr id="31" name="Mobile-first">
                <a:extLst>
                  <a:ext uri="{FF2B5EF4-FFF2-40B4-BE49-F238E27FC236}">
                    <a16:creationId xmlns:a16="http://schemas.microsoft.com/office/drawing/2014/main" id="{565C7B0C-6327-4A41-BD08-F14A0C7DB7E5}"/>
                  </a:ext>
                </a:extLst>
              </p:cNvPr>
              <p:cNvSpPr>
                <a:spLocks noChangeAspect="1" noEditPoints="1"/>
              </p:cNvSpPr>
              <p:nvPr/>
            </p:nvSpPr>
            <p:spPr bwMode="auto">
              <a:xfrm>
                <a:off x="615026" y="461737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47" name="Group 246">
            <a:extLst>
              <a:ext uri="{FF2B5EF4-FFF2-40B4-BE49-F238E27FC236}">
                <a16:creationId xmlns:a16="http://schemas.microsoft.com/office/drawing/2014/main" id="{66C7614B-F214-4C97-963B-80240FC16040}"/>
              </a:ext>
            </a:extLst>
          </p:cNvPr>
          <p:cNvGrpSpPr/>
          <p:nvPr/>
        </p:nvGrpSpPr>
        <p:grpSpPr>
          <a:xfrm>
            <a:off x="450382" y="5893767"/>
            <a:ext cx="7006432" cy="672721"/>
            <a:chOff x="459412" y="6011453"/>
            <a:chExt cx="7146926" cy="686210"/>
          </a:xfrm>
        </p:grpSpPr>
        <p:sp>
          <p:nvSpPr>
            <p:cNvPr id="43" name="Rectangle 42">
              <a:extLst>
                <a:ext uri="{FF2B5EF4-FFF2-40B4-BE49-F238E27FC236}">
                  <a16:creationId xmlns:a16="http://schemas.microsoft.com/office/drawing/2014/main" id="{3CE87163-E993-4054-B415-357266A2FA9F}"/>
                </a:ext>
              </a:extLst>
            </p:cNvPr>
            <p:cNvSpPr/>
            <p:nvPr/>
          </p:nvSpPr>
          <p:spPr bwMode="auto">
            <a:xfrm>
              <a:off x="1455728" y="6012047"/>
              <a:ext cx="6150610" cy="685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3446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Faster Development Cycle </a:t>
              </a:r>
            </a:p>
          </p:txBody>
        </p:sp>
        <p:grpSp>
          <p:nvGrpSpPr>
            <p:cNvPr id="11" name="Group 10">
              <a:extLst>
                <a:ext uri="{FF2B5EF4-FFF2-40B4-BE49-F238E27FC236}">
                  <a16:creationId xmlns:a16="http://schemas.microsoft.com/office/drawing/2014/main" id="{0608983C-3D91-49E5-9041-A0D4F9451D68}"/>
                </a:ext>
              </a:extLst>
            </p:cNvPr>
            <p:cNvGrpSpPr/>
            <p:nvPr/>
          </p:nvGrpSpPr>
          <p:grpSpPr>
            <a:xfrm>
              <a:off x="459412" y="6011453"/>
              <a:ext cx="996316" cy="686210"/>
              <a:chOff x="459412" y="6011453"/>
              <a:chExt cx="996316" cy="686210"/>
            </a:xfrm>
          </p:grpSpPr>
          <p:sp>
            <p:nvSpPr>
              <p:cNvPr id="44" name="Rectangle 43">
                <a:extLst>
                  <a:ext uri="{FF2B5EF4-FFF2-40B4-BE49-F238E27FC236}">
                    <a16:creationId xmlns:a16="http://schemas.microsoft.com/office/drawing/2014/main" id="{D06ACE28-7BF6-480C-B4EE-13099225FD10}"/>
                  </a:ext>
                </a:extLst>
              </p:cNvPr>
              <p:cNvSpPr/>
              <p:nvPr/>
            </p:nvSpPr>
            <p:spPr bwMode="auto">
              <a:xfrm>
                <a:off x="459412" y="6011453"/>
                <a:ext cx="996316" cy="686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7" dirty="0">
                  <a:solidFill>
                    <a:schemeClr val="accent1"/>
                  </a:solidFill>
                  <a:cs typeface="Segoe UI" pitchFamily="34" charset="0"/>
                </a:endParaRPr>
              </a:p>
            </p:txBody>
          </p:sp>
          <p:grpSp>
            <p:nvGrpSpPr>
              <p:cNvPr id="35" name="Group 34">
                <a:extLst>
                  <a:ext uri="{FF2B5EF4-FFF2-40B4-BE49-F238E27FC236}">
                    <a16:creationId xmlns:a16="http://schemas.microsoft.com/office/drawing/2014/main" id="{96EA1C54-CDF7-4B27-891E-3BE86452E354}"/>
                  </a:ext>
                </a:extLst>
              </p:cNvPr>
              <p:cNvGrpSpPr/>
              <p:nvPr/>
            </p:nvGrpSpPr>
            <p:grpSpPr>
              <a:xfrm>
                <a:off x="728068" y="6128913"/>
                <a:ext cx="459004" cy="451290"/>
                <a:chOff x="7568650" y="6237731"/>
                <a:chExt cx="935588" cy="919864"/>
              </a:xfrm>
            </p:grpSpPr>
            <p:sp>
              <p:nvSpPr>
                <p:cNvPr id="33" name="Commitments_EC4D">
                  <a:extLst>
                    <a:ext uri="{FF2B5EF4-FFF2-40B4-BE49-F238E27FC236}">
                      <a16:creationId xmlns:a16="http://schemas.microsoft.com/office/drawing/2014/main" id="{87832767-DB41-417E-8965-B707C0484C14}"/>
                    </a:ext>
                  </a:extLst>
                </p:cNvPr>
                <p:cNvSpPr>
                  <a:spLocks noChangeAspect="1" noEditPoints="1"/>
                </p:cNvSpPr>
                <p:nvPr/>
              </p:nvSpPr>
              <p:spPr bwMode="auto">
                <a:xfrm>
                  <a:off x="7773620" y="6451232"/>
                  <a:ext cx="525650" cy="4928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sp>
              <p:nvSpPr>
                <p:cNvPr id="34" name="arrow_12">
                  <a:extLst>
                    <a:ext uri="{FF2B5EF4-FFF2-40B4-BE49-F238E27FC236}">
                      <a16:creationId xmlns:a16="http://schemas.microsoft.com/office/drawing/2014/main" id="{E183F7B8-11D8-4845-A5F1-AEC7CBDC6066}"/>
                    </a:ext>
                  </a:extLst>
                </p:cNvPr>
                <p:cNvSpPr>
                  <a:spLocks noChangeAspect="1" noEditPoints="1"/>
                </p:cNvSpPr>
                <p:nvPr/>
              </p:nvSpPr>
              <p:spPr bwMode="auto">
                <a:xfrm>
                  <a:off x="7568650" y="6237731"/>
                  <a:ext cx="935588" cy="9198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grpSp>
      <p:sp>
        <p:nvSpPr>
          <p:cNvPr id="4" name="Rectangle 3">
            <a:extLst>
              <a:ext uri="{FF2B5EF4-FFF2-40B4-BE49-F238E27FC236}">
                <a16:creationId xmlns:a16="http://schemas.microsoft.com/office/drawing/2014/main" id="{71D959FC-CC6B-443E-8697-DF8B4019CCC5}"/>
              </a:ext>
            </a:extLst>
          </p:cNvPr>
          <p:cNvSpPr/>
          <p:nvPr/>
        </p:nvSpPr>
        <p:spPr>
          <a:xfrm>
            <a:off x="269240" y="1104101"/>
            <a:ext cx="7918795" cy="646331"/>
          </a:xfrm>
          <a:prstGeom prst="rect">
            <a:avLst/>
          </a:prstGeom>
        </p:spPr>
        <p:txBody>
          <a:bodyPr wrap="square">
            <a:spAutoFit/>
          </a:bodyPr>
          <a:lstStyle/>
          <a:p>
            <a:r>
              <a:rPr lang="en-US" dirty="0">
                <a:solidFill>
                  <a:srgbClr val="000000"/>
                </a:solidFill>
                <a:latin typeface="segoe-ui_normal"/>
              </a:rPr>
              <a:t>ASP.NET Core is a cross-platform, high-performance, </a:t>
            </a:r>
            <a:r>
              <a:rPr lang="en-US" u="sng" dirty="0">
                <a:solidFill>
                  <a:srgbClr val="0050C5"/>
                </a:solidFill>
                <a:latin typeface="segoe-ui_normal"/>
                <a:hlinkClick r:id="rId3"/>
              </a:rPr>
              <a:t>open-source</a:t>
            </a:r>
            <a:r>
              <a:rPr lang="en-US" dirty="0">
                <a:solidFill>
                  <a:srgbClr val="000000"/>
                </a:solidFill>
                <a:latin typeface="segoe-ui_normal"/>
              </a:rPr>
              <a:t> framework for building modern, cloud-based, Internet-connected applications. </a:t>
            </a:r>
            <a:endParaRPr lang="pt-PT" dirty="0"/>
          </a:p>
        </p:txBody>
      </p:sp>
    </p:spTree>
    <p:extLst>
      <p:ext uri="{BB962C8B-B14F-4D97-AF65-F5344CB8AC3E}">
        <p14:creationId xmlns:p14="http://schemas.microsoft.com/office/powerpoint/2010/main" val="427281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35" presetClass="path" presetSubtype="0" accel="50000" decel="50000" fill="hold" nodeType="withEffect">
                                  <p:stCondLst>
                                    <p:cond delay="0"/>
                                  </p:stCondLst>
                                  <p:childTnLst>
                                    <p:animMotion origin="layout" path="M 2.08333E-6 3.7037E-6 L -0.0612 3.7037E-6 " pathEditMode="relative" rAng="0" ptsTypes="AA">
                                      <p:cBhvr>
                                        <p:cTn id="9" dur="1000" spd="-100000" fill="hold"/>
                                        <p:tgtEl>
                                          <p:spTgt spid="29"/>
                                        </p:tgtEl>
                                        <p:attrNameLst>
                                          <p:attrName>ppt_x</p:attrName>
                                          <p:attrName>ppt_y</p:attrName>
                                        </p:attrNameLst>
                                      </p:cBhvr>
                                      <p:rCtr x="-3060" y="0"/>
                                    </p:animMotion>
                                  </p:childTnLst>
                                </p:cTn>
                              </p:par>
                              <p:par>
                                <p:cTn id="10" presetID="10" presetClass="entr" presetSubtype="0" fill="hold" nodeType="with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750"/>
                                        <p:tgtEl>
                                          <p:spTgt spid="243"/>
                                        </p:tgtEl>
                                      </p:cBhvr>
                                    </p:animEffect>
                                  </p:childTnLst>
                                </p:cTn>
                              </p:par>
                              <p:par>
                                <p:cTn id="13" presetID="35" presetClass="path" presetSubtype="0" accel="50000" decel="50000" fill="hold" nodeType="withEffect">
                                  <p:stCondLst>
                                    <p:cond delay="0"/>
                                  </p:stCondLst>
                                  <p:childTnLst>
                                    <p:animMotion origin="layout" path="M 2.2747E-6 4.0581E-6 L -0.06115 4.0581E-6 " pathEditMode="relative" rAng="0" ptsTypes="AA">
                                      <p:cBhvr>
                                        <p:cTn id="14" dur="1000" spd="-100000" fill="hold"/>
                                        <p:tgtEl>
                                          <p:spTgt spid="243"/>
                                        </p:tgtEl>
                                        <p:attrNameLst>
                                          <p:attrName>ppt_x</p:attrName>
                                          <p:attrName>ppt_y</p:attrName>
                                        </p:attrNameLst>
                                      </p:cBhvr>
                                      <p:rCtr x="-3064" y="0"/>
                                    </p:animMotion>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750"/>
                                        <p:tgtEl>
                                          <p:spTgt spid="244"/>
                                        </p:tgtEl>
                                      </p:cBhvr>
                                    </p:animEffect>
                                  </p:childTnLst>
                                </p:cTn>
                              </p:par>
                              <p:par>
                                <p:cTn id="18" presetID="35" presetClass="path" presetSubtype="0" accel="50000" decel="50000" fill="hold" nodeType="withEffect">
                                  <p:stCondLst>
                                    <p:cond delay="0"/>
                                  </p:stCondLst>
                                  <p:childTnLst>
                                    <p:animMotion origin="layout" path="M 2.08333E-6 3.7037E-6 L -0.0612 3.7037E-6 " pathEditMode="relative" rAng="0" ptsTypes="AA">
                                      <p:cBhvr>
                                        <p:cTn id="19" dur="1000" spd="-100000" fill="hold"/>
                                        <p:tgtEl>
                                          <p:spTgt spid="244"/>
                                        </p:tgtEl>
                                        <p:attrNameLst>
                                          <p:attrName>ppt_x</p:attrName>
                                          <p:attrName>ppt_y</p:attrName>
                                        </p:attrNameLst>
                                      </p:cBhvr>
                                      <p:rCtr x="-3060" y="0"/>
                                    </p:animMotion>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750"/>
                                        <p:tgtEl>
                                          <p:spTgt spid="245"/>
                                        </p:tgtEl>
                                      </p:cBhvr>
                                    </p:animEffect>
                                  </p:childTnLst>
                                </p:cTn>
                              </p:par>
                              <p:par>
                                <p:cTn id="23" presetID="35" presetClass="path" presetSubtype="0" accel="50000" decel="50000" fill="hold" nodeType="withEffect">
                                  <p:stCondLst>
                                    <p:cond delay="0"/>
                                  </p:stCondLst>
                                  <p:childTnLst>
                                    <p:animMotion origin="layout" path="M 2.08333E-6 3.7037E-6 L -0.0612 3.7037E-6 " pathEditMode="relative" rAng="0" ptsTypes="AA">
                                      <p:cBhvr>
                                        <p:cTn id="24" dur="1000" spd="-100000" fill="hold"/>
                                        <p:tgtEl>
                                          <p:spTgt spid="245"/>
                                        </p:tgtEl>
                                        <p:attrNameLst>
                                          <p:attrName>ppt_x</p:attrName>
                                          <p:attrName>ppt_y</p:attrName>
                                        </p:attrNameLst>
                                      </p:cBhvr>
                                      <p:rCtr x="-3060" y="0"/>
                                    </p:animMotion>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750"/>
                                        <p:tgtEl>
                                          <p:spTgt spid="246"/>
                                        </p:tgtEl>
                                      </p:cBhvr>
                                    </p:animEffect>
                                  </p:childTnLst>
                                </p:cTn>
                              </p:par>
                              <p:par>
                                <p:cTn id="28" presetID="35" presetClass="path" presetSubtype="0" accel="50000" decel="50000" fill="hold" nodeType="withEffect">
                                  <p:stCondLst>
                                    <p:cond delay="0"/>
                                  </p:stCondLst>
                                  <p:childTnLst>
                                    <p:animMotion origin="layout" path="M 2.08333E-6 3.7037E-6 L -0.0612 3.7037E-6 " pathEditMode="relative" rAng="0" ptsTypes="AA">
                                      <p:cBhvr>
                                        <p:cTn id="29" dur="1000" spd="-100000" fill="hold"/>
                                        <p:tgtEl>
                                          <p:spTgt spid="246"/>
                                        </p:tgtEl>
                                        <p:attrNameLst>
                                          <p:attrName>ppt_x</p:attrName>
                                          <p:attrName>ppt_y</p:attrName>
                                        </p:attrNameLst>
                                      </p:cBhvr>
                                      <p:rCtr x="-3060" y="0"/>
                                    </p:animMotion>
                                  </p:childTnLst>
                                </p:cTn>
                              </p:par>
                              <p:par>
                                <p:cTn id="30" presetID="10" presetClass="entr" presetSubtype="0" fill="hold" nodeType="with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750"/>
                                        <p:tgtEl>
                                          <p:spTgt spid="247"/>
                                        </p:tgtEl>
                                      </p:cBhvr>
                                    </p:animEffect>
                                  </p:childTnLst>
                                </p:cTn>
                              </p:par>
                              <p:par>
                                <p:cTn id="33" presetID="35" presetClass="path" presetSubtype="0" accel="50000" decel="50000" fill="hold" nodeType="withEffect">
                                  <p:stCondLst>
                                    <p:cond delay="0"/>
                                  </p:stCondLst>
                                  <p:childTnLst>
                                    <p:animMotion origin="layout" path="M 2.08333E-6 3.7037E-6 L -0.0612 3.7037E-6 " pathEditMode="relative" rAng="0" ptsTypes="AA">
                                      <p:cBhvr>
                                        <p:cTn id="34" dur="1000" spd="-100000" fill="hold"/>
                                        <p:tgtEl>
                                          <p:spTgt spid="247"/>
                                        </p:tgtEl>
                                        <p:attrNameLst>
                                          <p:attrName>ppt_x</p:attrName>
                                          <p:attrName>ppt_y</p:attrName>
                                        </p:attrNameLst>
                                      </p:cBhvr>
                                      <p:rCtr x="-3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A275FB-E8B2-49DC-82EE-0043E15844E7}"/>
              </a:ext>
            </a:extLst>
          </p:cNvPr>
          <p:cNvPicPr>
            <a:picLocks noChangeAspect="1"/>
          </p:cNvPicPr>
          <p:nvPr/>
        </p:nvPicPr>
        <p:blipFill>
          <a:blip r:embed="rId3"/>
          <a:stretch>
            <a:fillRect/>
          </a:stretch>
        </p:blipFill>
        <p:spPr>
          <a:xfrm>
            <a:off x="3690937" y="595312"/>
            <a:ext cx="4810125" cy="5667375"/>
          </a:xfrm>
          <a:prstGeom prst="rect">
            <a:avLst/>
          </a:prstGeom>
        </p:spPr>
      </p:pic>
    </p:spTree>
    <p:extLst>
      <p:ext uri="{BB962C8B-B14F-4D97-AF65-F5344CB8AC3E}">
        <p14:creationId xmlns:p14="http://schemas.microsoft.com/office/powerpoint/2010/main" val="18447073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Who are we?</a:t>
            </a:r>
          </a:p>
        </p:txBody>
      </p:sp>
    </p:spTree>
    <p:extLst>
      <p:ext uri="{BB962C8B-B14F-4D97-AF65-F5344CB8AC3E}">
        <p14:creationId xmlns:p14="http://schemas.microsoft.com/office/powerpoint/2010/main" val="29313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ASP.NET Core?</a:t>
            </a:r>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Millions of developers have used (and continue to use) </a:t>
            </a:r>
            <a:r>
              <a:rPr lang="en-US" u="sng" dirty="0"/>
              <a:t>ASP.NET 4.x</a:t>
            </a:r>
            <a:r>
              <a:rPr lang="en-US" dirty="0"/>
              <a:t> to create web apps. ASP.NET Core is a redesign of ASP.NET 4.x, with architectural changes that result in a leaner, more modular framework.</a:t>
            </a:r>
          </a:p>
          <a:p>
            <a:pPr marL="0" indent="0">
              <a:buNone/>
            </a:pPr>
            <a:r>
              <a:rPr lang="en-US" dirty="0"/>
              <a:t>ASP.NET Core provides the following benefits:</a:t>
            </a:r>
          </a:p>
          <a:p>
            <a:r>
              <a:rPr lang="en-US" dirty="0"/>
              <a:t>A unified story for building web UI and web APIs.</a:t>
            </a:r>
          </a:p>
          <a:p>
            <a:r>
              <a:rPr lang="en-US" dirty="0"/>
              <a:t>Integration of modern, client-side frameworks and development workflows.</a:t>
            </a:r>
          </a:p>
          <a:p>
            <a:r>
              <a:rPr lang="en-US" dirty="0"/>
              <a:t>A cloud-ready, environment-based configuration system.</a:t>
            </a:r>
          </a:p>
          <a:p>
            <a:r>
              <a:rPr lang="en-US" dirty="0"/>
              <a:t>Built-in dependency injection.</a:t>
            </a:r>
          </a:p>
          <a:p>
            <a:r>
              <a:rPr lang="en-US" dirty="0"/>
              <a:t>A lightweight, high-performance, and modular HTTP request pipeline.</a:t>
            </a:r>
          </a:p>
          <a:p>
            <a:r>
              <a:rPr lang="en-US" dirty="0"/>
              <a:t>Ability to host on IIS, Nginx, Apache, Docker, or self-host in your own process.</a:t>
            </a:r>
          </a:p>
          <a:p>
            <a:r>
              <a:rPr lang="en-US" dirty="0"/>
              <a:t>Side-by-side app versioning when targeting .NET Core.</a:t>
            </a:r>
          </a:p>
          <a:p>
            <a:r>
              <a:rPr lang="en-US" dirty="0"/>
              <a:t>Tooling that simplifies modern web development.</a:t>
            </a:r>
          </a:p>
          <a:p>
            <a:r>
              <a:rPr lang="en-US" dirty="0"/>
              <a:t>Ability to build and run on Windows, macOS, and Linux.</a:t>
            </a:r>
          </a:p>
          <a:p>
            <a:r>
              <a:rPr lang="en-US" dirty="0"/>
              <a:t>Open-source and community-focused.</a:t>
            </a:r>
          </a:p>
          <a:p>
            <a:pPr marL="457200" lvl="1" indent="0">
              <a:buNone/>
            </a:pPr>
            <a:endParaRPr lang="en-US" dirty="0"/>
          </a:p>
        </p:txBody>
      </p:sp>
    </p:spTree>
    <p:extLst>
      <p:ext uri="{BB962C8B-B14F-4D97-AF65-F5344CB8AC3E}">
        <p14:creationId xmlns:p14="http://schemas.microsoft.com/office/powerpoint/2010/main" val="15679389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ASP.NET </a:t>
            </a:r>
            <a:r>
              <a:rPr lang="en-US" dirty="0"/>
              <a:t>Core S</a:t>
            </a:r>
            <a:r>
              <a:rPr lang="hr-HR" dirty="0"/>
              <a:t>tack</a:t>
            </a:r>
          </a:p>
        </p:txBody>
      </p:sp>
      <p:sp>
        <p:nvSpPr>
          <p:cNvPr id="4" name="Rectangle 3"/>
          <p:cNvSpPr/>
          <p:nvPr/>
        </p:nvSpPr>
        <p:spPr>
          <a:xfrm>
            <a:off x="2495600" y="5756512"/>
            <a:ext cx="7272808" cy="648072"/>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OS</a:t>
            </a:r>
          </a:p>
        </p:txBody>
      </p:sp>
      <p:sp>
        <p:nvSpPr>
          <p:cNvPr id="5" name="Rectangle 4"/>
          <p:cNvSpPr/>
          <p:nvPr/>
        </p:nvSpPr>
        <p:spPr>
          <a:xfrm>
            <a:off x="2495600" y="4296210"/>
            <a:ext cx="7272808" cy="1353671"/>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6" name="Rectangle 5"/>
          <p:cNvSpPr/>
          <p:nvPr/>
        </p:nvSpPr>
        <p:spPr>
          <a:xfrm>
            <a:off x="2495600" y="3550726"/>
            <a:ext cx="3600400"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CLR</a:t>
            </a:r>
          </a:p>
        </p:txBody>
      </p:sp>
      <p:sp>
        <p:nvSpPr>
          <p:cNvPr id="7" name="Rectangle 6"/>
          <p:cNvSpPr/>
          <p:nvPr/>
        </p:nvSpPr>
        <p:spPr>
          <a:xfrm>
            <a:off x="2495600" y="1675649"/>
            <a:ext cx="7272808" cy="176738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400">
              <a:latin typeface="Segoe UI Light" panose="020B0502040204020203" pitchFamily="34" charset="0"/>
              <a:cs typeface="Segoe UI Light" panose="020B0502040204020203" pitchFamily="34" charset="0"/>
            </a:endParaRPr>
          </a:p>
        </p:txBody>
      </p:sp>
      <p:sp>
        <p:nvSpPr>
          <p:cNvPr id="8" name="TextBox 7"/>
          <p:cNvSpPr txBox="1"/>
          <p:nvPr/>
        </p:nvSpPr>
        <p:spPr>
          <a:xfrm>
            <a:off x="2564020" y="1786851"/>
            <a:ext cx="1050672"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3298"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API</a:t>
            </a:r>
          </a:p>
        </p:txBody>
      </p:sp>
      <p:sp>
        <p:nvSpPr>
          <p:cNvPr id="10" name="Rectangle 9"/>
          <p:cNvSpPr/>
          <p:nvPr/>
        </p:nvSpPr>
        <p:spPr>
          <a:xfrm>
            <a:off x="5971470" y="1930868"/>
            <a:ext cx="1440160" cy="811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MVC</a:t>
            </a:r>
          </a:p>
        </p:txBody>
      </p:sp>
      <p:sp>
        <p:nvSpPr>
          <p:cNvPr id="11" name="Rectangle 10"/>
          <p:cNvSpPr/>
          <p:nvPr/>
        </p:nvSpPr>
        <p:spPr>
          <a:xfrm>
            <a:off x="7519642" y="1937218"/>
            <a:ext cx="1440160" cy="804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2152" y="4307131"/>
            <a:ext cx="678391" cy="400110"/>
          </a:xfrm>
          <a:prstGeom prst="rect">
            <a:avLst/>
          </a:prstGeom>
          <a:noFill/>
        </p:spPr>
        <p:txBody>
          <a:bodyPr wrap="none" rtlCol="0">
            <a:spAutoFit/>
          </a:bodyPr>
          <a:lstStyle/>
          <a:p>
            <a:r>
              <a:rPr lang="hr-HR" sz="2000">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174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IIS</a:t>
            </a:r>
          </a:p>
        </p:txBody>
      </p:sp>
      <p:sp>
        <p:nvSpPr>
          <p:cNvPr id="21" name="Rectangle 20"/>
          <p:cNvSpPr/>
          <p:nvPr/>
        </p:nvSpPr>
        <p:spPr>
          <a:xfrm>
            <a:off x="6672064" y="4468988"/>
            <a:ext cx="2736304" cy="1008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40016" y="3541505"/>
            <a:ext cx="3528392" cy="648072"/>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3298" y="2825219"/>
            <a:ext cx="4536504" cy="401793"/>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Light" panose="020B0502040204020203" pitchFamily="34" charset="0"/>
                <a:cs typeface="Segoe UI Light" panose="020B0502040204020203" pitchFamily="34" charset="0"/>
              </a:rPr>
              <a:t>Middleware</a:t>
            </a:r>
            <a:endParaRPr lang="hr-HR"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web APIs and web UI using ASP.NET Core MVC</a:t>
            </a:r>
          </a:p>
        </p:txBody>
      </p:sp>
      <p:sp>
        <p:nvSpPr>
          <p:cNvPr id="3" name="Content Placeholder 2"/>
          <p:cNvSpPr>
            <a:spLocks noGrp="1"/>
          </p:cNvSpPr>
          <p:nvPr>
            <p:ph idx="1"/>
          </p:nvPr>
        </p:nvSpPr>
        <p:spPr>
          <a:xfrm>
            <a:off x="838200" y="1825625"/>
            <a:ext cx="10693400" cy="4351338"/>
          </a:xfrm>
        </p:spPr>
        <p:txBody>
          <a:bodyPr>
            <a:normAutofit fontScale="77500" lnSpcReduction="20000"/>
          </a:bodyPr>
          <a:lstStyle/>
          <a:p>
            <a:pPr marL="0" indent="0">
              <a:buNone/>
            </a:pPr>
            <a:r>
              <a:rPr lang="pt-PT" dirty="0"/>
              <a:t>ASP.NET Core MVC </a:t>
            </a:r>
            <a:r>
              <a:rPr lang="pt-PT" dirty="0" err="1"/>
              <a:t>provides</a:t>
            </a:r>
            <a:r>
              <a:rPr lang="pt-PT" dirty="0"/>
              <a:t> </a:t>
            </a:r>
            <a:r>
              <a:rPr lang="pt-PT" dirty="0" err="1"/>
              <a:t>features</a:t>
            </a:r>
            <a:r>
              <a:rPr lang="pt-PT" dirty="0"/>
              <a:t> to </a:t>
            </a:r>
            <a:r>
              <a:rPr lang="pt-PT" dirty="0" err="1"/>
              <a:t>build</a:t>
            </a:r>
            <a:r>
              <a:rPr lang="pt-PT" dirty="0"/>
              <a:t> </a:t>
            </a:r>
            <a:r>
              <a:rPr lang="pt-PT" u="sng" dirty="0"/>
              <a:t>web </a:t>
            </a:r>
            <a:r>
              <a:rPr lang="pt-PT" u="sng" dirty="0" err="1"/>
              <a:t>APIs</a:t>
            </a:r>
            <a:r>
              <a:rPr lang="pt-PT" dirty="0"/>
              <a:t> </a:t>
            </a:r>
            <a:r>
              <a:rPr lang="pt-PT" dirty="0" err="1"/>
              <a:t>and</a:t>
            </a:r>
            <a:r>
              <a:rPr lang="pt-PT" dirty="0"/>
              <a:t> </a:t>
            </a:r>
            <a:r>
              <a:rPr lang="pt-PT" u="sng" dirty="0"/>
              <a:t>web apps</a:t>
            </a:r>
            <a:r>
              <a:rPr lang="pt-PT" dirty="0"/>
              <a:t>:</a:t>
            </a:r>
          </a:p>
          <a:p>
            <a:r>
              <a:rPr lang="pt-PT" dirty="0" err="1"/>
              <a:t>The</a:t>
            </a:r>
            <a:r>
              <a:rPr lang="pt-PT" dirty="0"/>
              <a:t> </a:t>
            </a:r>
            <a:r>
              <a:rPr lang="pt-PT" dirty="0" err="1">
                <a:hlinkClick r:id="rId3"/>
              </a:rPr>
              <a:t>Model-View-Controller</a:t>
            </a:r>
            <a:r>
              <a:rPr lang="pt-PT" dirty="0">
                <a:hlinkClick r:id="rId3"/>
              </a:rPr>
              <a:t> (MVC) </a:t>
            </a:r>
            <a:r>
              <a:rPr lang="pt-PT" dirty="0" err="1">
                <a:hlinkClick r:id="rId3"/>
              </a:rPr>
              <a:t>pattern</a:t>
            </a:r>
            <a:r>
              <a:rPr lang="pt-PT" dirty="0"/>
              <a:t> </a:t>
            </a:r>
            <a:r>
              <a:rPr lang="pt-PT" dirty="0" err="1"/>
              <a:t>helps</a:t>
            </a:r>
            <a:r>
              <a:rPr lang="pt-PT" dirty="0"/>
              <a:t> </a:t>
            </a:r>
            <a:r>
              <a:rPr lang="pt-PT" dirty="0" err="1"/>
              <a:t>make</a:t>
            </a:r>
            <a:r>
              <a:rPr lang="pt-PT" dirty="0"/>
              <a:t> </a:t>
            </a:r>
            <a:r>
              <a:rPr lang="pt-PT" dirty="0" err="1"/>
              <a:t>your</a:t>
            </a:r>
            <a:r>
              <a:rPr lang="pt-PT" dirty="0"/>
              <a:t> web </a:t>
            </a:r>
            <a:r>
              <a:rPr lang="pt-PT" dirty="0" err="1"/>
              <a:t>APIs</a:t>
            </a:r>
            <a:r>
              <a:rPr lang="pt-PT" dirty="0"/>
              <a:t> </a:t>
            </a:r>
            <a:r>
              <a:rPr lang="pt-PT" dirty="0" err="1"/>
              <a:t>and</a:t>
            </a:r>
            <a:r>
              <a:rPr lang="pt-PT" dirty="0"/>
              <a:t> web apps </a:t>
            </a:r>
            <a:r>
              <a:rPr lang="pt-PT" dirty="0" err="1">
                <a:hlinkClick r:id="rId4"/>
              </a:rPr>
              <a:t>testable</a:t>
            </a:r>
            <a:r>
              <a:rPr lang="pt-PT" dirty="0"/>
              <a:t>.</a:t>
            </a:r>
          </a:p>
          <a:p>
            <a:r>
              <a:rPr lang="pt-PT" dirty="0" err="1">
                <a:hlinkClick r:id="rId5"/>
              </a:rPr>
              <a:t>Razor</a:t>
            </a:r>
            <a:r>
              <a:rPr lang="pt-PT" dirty="0">
                <a:hlinkClick r:id="rId5"/>
              </a:rPr>
              <a:t> </a:t>
            </a:r>
            <a:r>
              <a:rPr lang="pt-PT" dirty="0" err="1">
                <a:hlinkClick r:id="rId5"/>
              </a:rPr>
              <a:t>Pages</a:t>
            </a:r>
            <a:r>
              <a:rPr lang="pt-PT" dirty="0"/>
              <a:t> (</a:t>
            </a:r>
            <a:r>
              <a:rPr lang="pt-PT" dirty="0" err="1"/>
              <a:t>new</a:t>
            </a:r>
            <a:r>
              <a:rPr lang="pt-PT" dirty="0"/>
              <a:t> in ASP.NET Core 2.0) </a:t>
            </a:r>
            <a:r>
              <a:rPr lang="pt-PT" dirty="0" err="1"/>
              <a:t>is</a:t>
            </a:r>
            <a:r>
              <a:rPr lang="pt-PT" dirty="0"/>
              <a:t> a </a:t>
            </a:r>
            <a:r>
              <a:rPr lang="pt-PT" dirty="0" err="1"/>
              <a:t>page-based</a:t>
            </a:r>
            <a:r>
              <a:rPr lang="pt-PT" dirty="0"/>
              <a:t> </a:t>
            </a:r>
            <a:r>
              <a:rPr lang="pt-PT" dirty="0" err="1"/>
              <a:t>programming</a:t>
            </a:r>
            <a:r>
              <a:rPr lang="pt-PT" dirty="0"/>
              <a:t> </a:t>
            </a:r>
            <a:r>
              <a:rPr lang="pt-PT" dirty="0" err="1"/>
              <a:t>model</a:t>
            </a:r>
            <a:r>
              <a:rPr lang="pt-PT" dirty="0"/>
              <a:t> </a:t>
            </a:r>
            <a:r>
              <a:rPr lang="pt-PT" dirty="0" err="1"/>
              <a:t>that</a:t>
            </a:r>
            <a:r>
              <a:rPr lang="pt-PT" dirty="0"/>
              <a:t> </a:t>
            </a:r>
            <a:r>
              <a:rPr lang="pt-PT" dirty="0" err="1"/>
              <a:t>makes</a:t>
            </a:r>
            <a:r>
              <a:rPr lang="pt-PT" dirty="0"/>
              <a:t> </a:t>
            </a:r>
            <a:r>
              <a:rPr lang="pt-PT" dirty="0" err="1"/>
              <a:t>building</a:t>
            </a:r>
            <a:r>
              <a:rPr lang="pt-PT" dirty="0"/>
              <a:t> web UI </a:t>
            </a:r>
            <a:r>
              <a:rPr lang="pt-PT" dirty="0" err="1"/>
              <a:t>easier</a:t>
            </a:r>
            <a:r>
              <a:rPr lang="pt-PT" dirty="0"/>
              <a:t> </a:t>
            </a:r>
            <a:r>
              <a:rPr lang="pt-PT" dirty="0" err="1"/>
              <a:t>and</a:t>
            </a:r>
            <a:r>
              <a:rPr lang="pt-PT" dirty="0"/>
              <a:t> more </a:t>
            </a:r>
            <a:r>
              <a:rPr lang="pt-PT" dirty="0" err="1"/>
              <a:t>productive</a:t>
            </a:r>
            <a:r>
              <a:rPr lang="pt-PT" dirty="0"/>
              <a:t>.</a:t>
            </a:r>
          </a:p>
          <a:p>
            <a:r>
              <a:rPr lang="pt-PT" dirty="0" err="1">
                <a:hlinkClick r:id="rId6"/>
              </a:rPr>
              <a:t>Razor</a:t>
            </a:r>
            <a:r>
              <a:rPr lang="pt-PT" dirty="0">
                <a:hlinkClick r:id="rId6"/>
              </a:rPr>
              <a:t> </a:t>
            </a:r>
            <a:r>
              <a:rPr lang="pt-PT" dirty="0" err="1">
                <a:hlinkClick r:id="rId6"/>
              </a:rPr>
              <a:t>markup</a:t>
            </a:r>
            <a:r>
              <a:rPr lang="pt-PT" dirty="0"/>
              <a:t> </a:t>
            </a:r>
            <a:r>
              <a:rPr lang="pt-PT" dirty="0" err="1"/>
              <a:t>provides</a:t>
            </a:r>
            <a:r>
              <a:rPr lang="pt-PT" dirty="0"/>
              <a:t> a </a:t>
            </a:r>
            <a:r>
              <a:rPr lang="pt-PT" dirty="0" err="1"/>
              <a:t>productive</a:t>
            </a:r>
            <a:r>
              <a:rPr lang="pt-PT" dirty="0"/>
              <a:t> </a:t>
            </a:r>
            <a:r>
              <a:rPr lang="pt-PT" dirty="0" err="1"/>
              <a:t>syntax</a:t>
            </a:r>
            <a:r>
              <a:rPr lang="pt-PT" dirty="0"/>
              <a:t> for </a:t>
            </a:r>
            <a:r>
              <a:rPr lang="pt-PT" dirty="0" err="1">
                <a:hlinkClick r:id="rId5"/>
              </a:rPr>
              <a:t>Razor</a:t>
            </a:r>
            <a:r>
              <a:rPr lang="pt-PT" dirty="0">
                <a:hlinkClick r:id="rId5"/>
              </a:rPr>
              <a:t> </a:t>
            </a:r>
            <a:r>
              <a:rPr lang="pt-PT" dirty="0" err="1">
                <a:hlinkClick r:id="rId5"/>
              </a:rPr>
              <a:t>Pages</a:t>
            </a:r>
            <a:r>
              <a:rPr lang="pt-PT" dirty="0"/>
              <a:t> </a:t>
            </a:r>
            <a:r>
              <a:rPr lang="pt-PT" dirty="0" err="1"/>
              <a:t>and</a:t>
            </a:r>
            <a:r>
              <a:rPr lang="pt-PT" dirty="0"/>
              <a:t> </a:t>
            </a:r>
            <a:r>
              <a:rPr lang="pt-PT" dirty="0">
                <a:hlinkClick r:id="rId7"/>
              </a:rPr>
              <a:t>MVC </a:t>
            </a:r>
            <a:r>
              <a:rPr lang="pt-PT" dirty="0" err="1">
                <a:hlinkClick r:id="rId7"/>
              </a:rPr>
              <a:t>views</a:t>
            </a:r>
            <a:r>
              <a:rPr lang="pt-PT" dirty="0"/>
              <a:t>.</a:t>
            </a:r>
          </a:p>
          <a:p>
            <a:r>
              <a:rPr lang="pt-PT" dirty="0" err="1">
                <a:hlinkClick r:id="rId8"/>
              </a:rPr>
              <a:t>Tag</a:t>
            </a:r>
            <a:r>
              <a:rPr lang="pt-PT" dirty="0">
                <a:hlinkClick r:id="rId8"/>
              </a:rPr>
              <a:t> </a:t>
            </a:r>
            <a:r>
              <a:rPr lang="pt-PT" dirty="0" err="1">
                <a:hlinkClick r:id="rId8"/>
              </a:rPr>
              <a:t>Helpers</a:t>
            </a:r>
            <a:r>
              <a:rPr lang="pt-PT" dirty="0"/>
              <a:t> </a:t>
            </a:r>
            <a:r>
              <a:rPr lang="pt-PT" dirty="0" err="1"/>
              <a:t>enable</a:t>
            </a:r>
            <a:r>
              <a:rPr lang="pt-PT" dirty="0"/>
              <a:t> server-</a:t>
            </a:r>
            <a:r>
              <a:rPr lang="pt-PT" dirty="0" err="1"/>
              <a:t>side</a:t>
            </a:r>
            <a:r>
              <a:rPr lang="pt-PT" dirty="0"/>
              <a:t> </a:t>
            </a:r>
            <a:r>
              <a:rPr lang="pt-PT" dirty="0" err="1"/>
              <a:t>code</a:t>
            </a:r>
            <a:r>
              <a:rPr lang="pt-PT" dirty="0"/>
              <a:t> to </a:t>
            </a:r>
            <a:r>
              <a:rPr lang="pt-PT" dirty="0" err="1"/>
              <a:t>participate</a:t>
            </a:r>
            <a:r>
              <a:rPr lang="pt-PT" dirty="0"/>
              <a:t> in </a:t>
            </a:r>
            <a:r>
              <a:rPr lang="pt-PT" dirty="0" err="1"/>
              <a:t>creating</a:t>
            </a:r>
            <a:r>
              <a:rPr lang="pt-PT" dirty="0"/>
              <a:t> </a:t>
            </a:r>
            <a:r>
              <a:rPr lang="pt-PT" dirty="0" err="1"/>
              <a:t>and</a:t>
            </a:r>
            <a:r>
              <a:rPr lang="pt-PT" dirty="0"/>
              <a:t> </a:t>
            </a:r>
            <a:r>
              <a:rPr lang="pt-PT" dirty="0" err="1"/>
              <a:t>rendering</a:t>
            </a:r>
            <a:r>
              <a:rPr lang="pt-PT" dirty="0"/>
              <a:t> HTML </a:t>
            </a:r>
            <a:r>
              <a:rPr lang="pt-PT" dirty="0" err="1"/>
              <a:t>elements</a:t>
            </a:r>
            <a:r>
              <a:rPr lang="pt-PT" dirty="0"/>
              <a:t> in </a:t>
            </a:r>
            <a:r>
              <a:rPr lang="pt-PT" dirty="0" err="1"/>
              <a:t>Razor</a:t>
            </a:r>
            <a:r>
              <a:rPr lang="pt-PT" dirty="0"/>
              <a:t> files.</a:t>
            </a:r>
          </a:p>
          <a:p>
            <a:r>
              <a:rPr lang="pt-PT" dirty="0" err="1"/>
              <a:t>Built</a:t>
            </a:r>
            <a:r>
              <a:rPr lang="pt-PT" dirty="0"/>
              <a:t>-in </a:t>
            </a:r>
            <a:r>
              <a:rPr lang="pt-PT" dirty="0" err="1"/>
              <a:t>support</a:t>
            </a:r>
            <a:r>
              <a:rPr lang="pt-PT" dirty="0"/>
              <a:t> for </a:t>
            </a:r>
            <a:r>
              <a:rPr lang="pt-PT" dirty="0" err="1">
                <a:hlinkClick r:id="rId9"/>
              </a:rPr>
              <a:t>multiple</a:t>
            </a:r>
            <a:r>
              <a:rPr lang="pt-PT" dirty="0">
                <a:hlinkClick r:id="rId9"/>
              </a:rPr>
              <a:t> data </a:t>
            </a:r>
            <a:r>
              <a:rPr lang="pt-PT" dirty="0" err="1">
                <a:hlinkClick r:id="rId9"/>
              </a:rPr>
              <a:t>formats</a:t>
            </a:r>
            <a:r>
              <a:rPr lang="pt-PT" dirty="0">
                <a:hlinkClick r:id="rId9"/>
              </a:rPr>
              <a:t> </a:t>
            </a:r>
            <a:r>
              <a:rPr lang="pt-PT" dirty="0" err="1">
                <a:hlinkClick r:id="rId9"/>
              </a:rPr>
              <a:t>and</a:t>
            </a:r>
            <a:r>
              <a:rPr lang="pt-PT" dirty="0">
                <a:hlinkClick r:id="rId9"/>
              </a:rPr>
              <a:t> </a:t>
            </a:r>
            <a:r>
              <a:rPr lang="pt-PT" dirty="0" err="1">
                <a:hlinkClick r:id="rId9"/>
              </a:rPr>
              <a:t>content</a:t>
            </a:r>
            <a:r>
              <a:rPr lang="pt-PT" dirty="0">
                <a:hlinkClick r:id="rId9"/>
              </a:rPr>
              <a:t> </a:t>
            </a:r>
            <a:r>
              <a:rPr lang="pt-PT" dirty="0" err="1">
                <a:hlinkClick r:id="rId9"/>
              </a:rPr>
              <a:t>negotiation</a:t>
            </a:r>
            <a:r>
              <a:rPr lang="pt-PT" dirty="0"/>
              <a:t> </a:t>
            </a:r>
            <a:r>
              <a:rPr lang="pt-PT" dirty="0" err="1"/>
              <a:t>lets</a:t>
            </a:r>
            <a:r>
              <a:rPr lang="pt-PT" dirty="0"/>
              <a:t> </a:t>
            </a:r>
            <a:r>
              <a:rPr lang="pt-PT" dirty="0" err="1"/>
              <a:t>your</a:t>
            </a:r>
            <a:r>
              <a:rPr lang="pt-PT" dirty="0"/>
              <a:t> web </a:t>
            </a:r>
            <a:r>
              <a:rPr lang="pt-PT" dirty="0" err="1"/>
              <a:t>APIs</a:t>
            </a:r>
            <a:r>
              <a:rPr lang="pt-PT" dirty="0"/>
              <a:t> </a:t>
            </a:r>
            <a:r>
              <a:rPr lang="pt-PT" dirty="0" err="1"/>
              <a:t>reach</a:t>
            </a:r>
            <a:r>
              <a:rPr lang="pt-PT" dirty="0"/>
              <a:t> a </a:t>
            </a:r>
            <a:r>
              <a:rPr lang="pt-PT" dirty="0" err="1"/>
              <a:t>broad</a:t>
            </a:r>
            <a:r>
              <a:rPr lang="pt-PT" dirty="0"/>
              <a:t> range </a:t>
            </a:r>
            <a:r>
              <a:rPr lang="pt-PT" dirty="0" err="1"/>
              <a:t>of</a:t>
            </a:r>
            <a:r>
              <a:rPr lang="pt-PT" dirty="0"/>
              <a:t> </a:t>
            </a:r>
            <a:r>
              <a:rPr lang="pt-PT" dirty="0" err="1"/>
              <a:t>clients</a:t>
            </a:r>
            <a:r>
              <a:rPr lang="pt-PT" dirty="0"/>
              <a:t>, </a:t>
            </a:r>
            <a:r>
              <a:rPr lang="pt-PT" dirty="0" err="1"/>
              <a:t>including</a:t>
            </a:r>
            <a:r>
              <a:rPr lang="pt-PT" dirty="0"/>
              <a:t> browsers </a:t>
            </a:r>
            <a:r>
              <a:rPr lang="pt-PT" dirty="0" err="1"/>
              <a:t>and</a:t>
            </a:r>
            <a:r>
              <a:rPr lang="pt-PT" dirty="0"/>
              <a:t> mobile </a:t>
            </a:r>
            <a:r>
              <a:rPr lang="pt-PT" dirty="0" err="1"/>
              <a:t>devices</a:t>
            </a:r>
            <a:r>
              <a:rPr lang="pt-PT" dirty="0"/>
              <a:t>.</a:t>
            </a:r>
          </a:p>
          <a:p>
            <a:r>
              <a:rPr lang="pt-PT" dirty="0" err="1">
                <a:hlinkClick r:id="rId10"/>
              </a:rPr>
              <a:t>Model</a:t>
            </a:r>
            <a:r>
              <a:rPr lang="pt-PT" dirty="0">
                <a:hlinkClick r:id="rId10"/>
              </a:rPr>
              <a:t> </a:t>
            </a:r>
            <a:r>
              <a:rPr lang="pt-PT" dirty="0" err="1">
                <a:hlinkClick r:id="rId10"/>
              </a:rPr>
              <a:t>binding</a:t>
            </a:r>
            <a:r>
              <a:rPr lang="pt-PT" dirty="0"/>
              <a:t> </a:t>
            </a:r>
            <a:r>
              <a:rPr lang="pt-PT" dirty="0" err="1"/>
              <a:t>automatically</a:t>
            </a:r>
            <a:r>
              <a:rPr lang="pt-PT" dirty="0"/>
              <a:t> </a:t>
            </a:r>
            <a:r>
              <a:rPr lang="pt-PT" dirty="0" err="1"/>
              <a:t>maps</a:t>
            </a:r>
            <a:r>
              <a:rPr lang="pt-PT" dirty="0"/>
              <a:t> data </a:t>
            </a:r>
            <a:r>
              <a:rPr lang="pt-PT" dirty="0" err="1"/>
              <a:t>from</a:t>
            </a:r>
            <a:r>
              <a:rPr lang="pt-PT" dirty="0"/>
              <a:t> HTTP </a:t>
            </a:r>
            <a:r>
              <a:rPr lang="pt-PT" dirty="0" err="1"/>
              <a:t>requests</a:t>
            </a:r>
            <a:r>
              <a:rPr lang="pt-PT" dirty="0"/>
              <a:t> to </a:t>
            </a:r>
            <a:r>
              <a:rPr lang="pt-PT" dirty="0" err="1"/>
              <a:t>action</a:t>
            </a:r>
            <a:r>
              <a:rPr lang="pt-PT" dirty="0"/>
              <a:t> </a:t>
            </a:r>
            <a:r>
              <a:rPr lang="pt-PT" dirty="0" err="1"/>
              <a:t>method</a:t>
            </a:r>
            <a:r>
              <a:rPr lang="pt-PT" dirty="0"/>
              <a:t> </a:t>
            </a:r>
            <a:r>
              <a:rPr lang="pt-PT" dirty="0" err="1"/>
              <a:t>parameters</a:t>
            </a:r>
            <a:r>
              <a:rPr lang="pt-PT" dirty="0"/>
              <a:t>.</a:t>
            </a:r>
          </a:p>
          <a:p>
            <a:r>
              <a:rPr lang="pt-PT" dirty="0" err="1">
                <a:hlinkClick r:id="rId11"/>
              </a:rPr>
              <a:t>Model</a:t>
            </a:r>
            <a:r>
              <a:rPr lang="pt-PT" dirty="0">
                <a:hlinkClick r:id="rId11"/>
              </a:rPr>
              <a:t> </a:t>
            </a:r>
            <a:r>
              <a:rPr lang="pt-PT" dirty="0" err="1">
                <a:hlinkClick r:id="rId11"/>
              </a:rPr>
              <a:t>validation</a:t>
            </a:r>
            <a:r>
              <a:rPr lang="pt-PT" dirty="0"/>
              <a:t> </a:t>
            </a:r>
            <a:r>
              <a:rPr lang="pt-PT" dirty="0" err="1"/>
              <a:t>automatically</a:t>
            </a:r>
            <a:r>
              <a:rPr lang="pt-PT" dirty="0"/>
              <a:t> </a:t>
            </a:r>
            <a:r>
              <a:rPr lang="pt-PT" dirty="0" err="1"/>
              <a:t>performs</a:t>
            </a:r>
            <a:r>
              <a:rPr lang="pt-PT" dirty="0"/>
              <a:t> </a:t>
            </a:r>
            <a:r>
              <a:rPr lang="pt-PT" dirty="0" err="1"/>
              <a:t>client</a:t>
            </a:r>
            <a:r>
              <a:rPr lang="pt-PT" dirty="0"/>
              <a:t>- </a:t>
            </a:r>
            <a:r>
              <a:rPr lang="pt-PT" dirty="0" err="1"/>
              <a:t>and</a:t>
            </a:r>
            <a:r>
              <a:rPr lang="pt-PT" dirty="0"/>
              <a:t> server-</a:t>
            </a:r>
            <a:r>
              <a:rPr lang="pt-PT" dirty="0" err="1"/>
              <a:t>side</a:t>
            </a:r>
            <a:r>
              <a:rPr lang="pt-PT" dirty="0"/>
              <a:t> </a:t>
            </a:r>
            <a:r>
              <a:rPr lang="pt-PT" dirty="0" err="1"/>
              <a:t>validation</a:t>
            </a:r>
            <a:r>
              <a:rPr lang="pt-PT" dirty="0"/>
              <a:t>.</a:t>
            </a:r>
          </a:p>
          <a:p>
            <a:pPr marL="457200" lvl="1" indent="0">
              <a:buNone/>
            </a:pPr>
            <a:r>
              <a:rPr lang="en-US" dirty="0"/>
              <a:t> </a:t>
            </a:r>
          </a:p>
        </p:txBody>
      </p:sp>
    </p:spTree>
    <p:extLst>
      <p:ext uri="{BB962C8B-B14F-4D97-AF65-F5344CB8AC3E}">
        <p14:creationId xmlns:p14="http://schemas.microsoft.com/office/powerpoint/2010/main" val="31883868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Client-side</a:t>
            </a:r>
            <a:r>
              <a:rPr lang="pt-PT" dirty="0"/>
              <a:t> </a:t>
            </a:r>
            <a:r>
              <a:rPr lang="pt-PT" dirty="0" err="1"/>
              <a:t>development</a:t>
            </a:r>
            <a:endParaRPr lang="en-US" dirty="0"/>
          </a:p>
        </p:txBody>
      </p:sp>
      <p:sp>
        <p:nvSpPr>
          <p:cNvPr id="3" name="Content Placeholder 2"/>
          <p:cNvSpPr>
            <a:spLocks noGrp="1"/>
          </p:cNvSpPr>
          <p:nvPr>
            <p:ph idx="1"/>
          </p:nvPr>
        </p:nvSpPr>
        <p:spPr>
          <a:xfrm>
            <a:off x="838200" y="1825625"/>
            <a:ext cx="10693400" cy="4351338"/>
          </a:xfrm>
        </p:spPr>
        <p:txBody>
          <a:bodyPr>
            <a:normAutofit fontScale="62500" lnSpcReduction="20000"/>
          </a:bodyPr>
          <a:lstStyle/>
          <a:p>
            <a:pPr marL="0" indent="0">
              <a:buNone/>
            </a:pPr>
            <a:r>
              <a:rPr lang="en-US" dirty="0"/>
              <a:t>ASP.NET Core integrates seamlessly with popular client-side frameworks and libraries, including </a:t>
            </a:r>
            <a:r>
              <a:rPr lang="en-US" u="sng" dirty="0">
                <a:hlinkClick r:id="rId3"/>
              </a:rPr>
              <a:t>Angular</a:t>
            </a:r>
            <a:r>
              <a:rPr lang="en-US" dirty="0"/>
              <a:t>, </a:t>
            </a:r>
            <a:r>
              <a:rPr lang="en-US" u="sng" dirty="0">
                <a:hlinkClick r:id="rId4"/>
              </a:rPr>
              <a:t>React</a:t>
            </a:r>
            <a:r>
              <a:rPr lang="en-US" dirty="0"/>
              <a:t>, and </a:t>
            </a:r>
            <a:r>
              <a:rPr lang="en-US" u="sng" dirty="0">
                <a:hlinkClick r:id="rId5"/>
              </a:rPr>
              <a:t>Bootstrap</a:t>
            </a:r>
            <a:r>
              <a:rPr lang="en-US" dirty="0"/>
              <a:t>.</a:t>
            </a:r>
          </a:p>
          <a:p>
            <a:r>
              <a:rPr lang="en-US" dirty="0"/>
              <a:t>Use Gulp</a:t>
            </a:r>
          </a:p>
          <a:p>
            <a:r>
              <a:rPr lang="en-US" dirty="0"/>
              <a:t>Use Grunt</a:t>
            </a:r>
          </a:p>
          <a:p>
            <a:r>
              <a:rPr lang="en-US" dirty="0"/>
              <a:t>Manage client-side packages with Bower</a:t>
            </a:r>
          </a:p>
          <a:p>
            <a:r>
              <a:rPr lang="en-US" dirty="0"/>
              <a:t>Build responsive sites with Bootstrap</a:t>
            </a:r>
          </a:p>
          <a:p>
            <a:r>
              <a:rPr lang="en-US" dirty="0"/>
              <a:t>Style apps with LESS, Sass, and Font Awesome</a:t>
            </a:r>
          </a:p>
          <a:p>
            <a:r>
              <a:rPr lang="en-US" dirty="0"/>
              <a:t>Bundle and minify</a:t>
            </a:r>
          </a:p>
          <a:p>
            <a:r>
              <a:rPr lang="en-US" dirty="0"/>
              <a:t>TypeScript</a:t>
            </a:r>
          </a:p>
          <a:p>
            <a:r>
              <a:rPr lang="en-US" dirty="0"/>
              <a:t>Use Browser Link</a:t>
            </a:r>
          </a:p>
          <a:p>
            <a:r>
              <a:rPr lang="en-US" dirty="0"/>
              <a:t>Use </a:t>
            </a:r>
            <a:r>
              <a:rPr lang="en-US" dirty="0" err="1"/>
              <a:t>JavaScriptServices</a:t>
            </a:r>
            <a:r>
              <a:rPr lang="en-US" dirty="0"/>
              <a:t> for SPAs</a:t>
            </a:r>
          </a:p>
          <a:p>
            <a:r>
              <a:rPr lang="en-US" dirty="0"/>
              <a:t>Use the SPA project templates </a:t>
            </a:r>
          </a:p>
          <a:p>
            <a:pPr lvl="1"/>
            <a:r>
              <a:rPr lang="en-US" dirty="0"/>
              <a:t>Angular project template</a:t>
            </a:r>
          </a:p>
          <a:p>
            <a:pPr lvl="1"/>
            <a:r>
              <a:rPr lang="en-US" dirty="0"/>
              <a:t>React project template</a:t>
            </a:r>
          </a:p>
          <a:p>
            <a:pPr lvl="1"/>
            <a:r>
              <a:rPr lang="en-US" dirty="0"/>
              <a:t>React with Redux project template</a:t>
            </a:r>
          </a:p>
          <a:p>
            <a:endParaRPr lang="en-US" dirty="0"/>
          </a:p>
        </p:txBody>
      </p:sp>
    </p:spTree>
    <p:extLst>
      <p:ext uri="{BB962C8B-B14F-4D97-AF65-F5344CB8AC3E}">
        <p14:creationId xmlns:p14="http://schemas.microsoft.com/office/powerpoint/2010/main" val="20140909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targeting .NET Framework</a:t>
            </a:r>
          </a:p>
        </p:txBody>
      </p:sp>
      <p:sp>
        <p:nvSpPr>
          <p:cNvPr id="3" name="Content Placeholder 2"/>
          <p:cNvSpPr>
            <a:spLocks noGrp="1"/>
          </p:cNvSpPr>
          <p:nvPr>
            <p:ph idx="1"/>
          </p:nvPr>
        </p:nvSpPr>
        <p:spPr>
          <a:xfrm>
            <a:off x="838200" y="1825625"/>
            <a:ext cx="10693400" cy="4351338"/>
          </a:xfrm>
        </p:spPr>
        <p:txBody>
          <a:bodyPr>
            <a:normAutofit fontScale="70000" lnSpcReduction="20000"/>
          </a:bodyPr>
          <a:lstStyle/>
          <a:p>
            <a:pPr marL="0" indent="0">
              <a:buNone/>
            </a:pPr>
            <a:r>
              <a:rPr lang="en-US" dirty="0"/>
              <a:t>ASP.NET Core can target .NET Core or .NET Framework. ASP.NET Core apps targeting .NET Framework aren't cross-platform—they run on Windows only. There are no plans to remove support for targeting .NET Framework in ASP.NET Core. Generally, ASP.NET Core is made up of </a:t>
            </a:r>
            <a:r>
              <a:rPr lang="en-US" u="sng" dirty="0">
                <a:hlinkClick r:id="rId3"/>
              </a:rPr>
              <a:t>.NET Standard</a:t>
            </a:r>
            <a:r>
              <a:rPr lang="en-US" dirty="0"/>
              <a:t> libraries. Apps written with .NET Standard 2.0 run anywhere that .NET Standard 2.0 is supported.</a:t>
            </a:r>
          </a:p>
          <a:p>
            <a:pPr marL="0" indent="0">
              <a:buNone/>
            </a:pPr>
            <a:r>
              <a:rPr lang="en-US" dirty="0"/>
              <a:t>There are several advantages to targeting .NET Core, and these advantages increase with each release. Some advantages of .NET Core over .NET Framework include:</a:t>
            </a:r>
          </a:p>
          <a:p>
            <a:r>
              <a:rPr lang="en-US" dirty="0"/>
              <a:t>Cross-platform. Runs on macOS, Linux, and Windows.</a:t>
            </a:r>
          </a:p>
          <a:p>
            <a:r>
              <a:rPr lang="en-US" dirty="0"/>
              <a:t>Improved performance</a:t>
            </a:r>
          </a:p>
          <a:p>
            <a:r>
              <a:rPr lang="en-US" dirty="0"/>
              <a:t>Side-by-side versioning</a:t>
            </a:r>
          </a:p>
          <a:p>
            <a:r>
              <a:rPr lang="en-US" dirty="0"/>
              <a:t>New APIs</a:t>
            </a:r>
          </a:p>
          <a:p>
            <a:r>
              <a:rPr lang="en-US" dirty="0"/>
              <a:t>Open source</a:t>
            </a:r>
          </a:p>
          <a:p>
            <a:r>
              <a:rPr lang="en-US" dirty="0"/>
              <a:t>We're working hard to close the API gap from .NET Framework to .NET Core. The </a:t>
            </a:r>
            <a:r>
              <a:rPr lang="en-US" u="sng" dirty="0">
                <a:hlinkClick r:id="rId4"/>
              </a:rPr>
              <a:t>Windows Compatibility Pack</a:t>
            </a:r>
            <a:r>
              <a:rPr lang="en-US" dirty="0"/>
              <a:t> made thousands of Windows-only APIs available in .NET Core. These APIs weren't available in .NET Core 1.x.</a:t>
            </a:r>
          </a:p>
          <a:p>
            <a:endParaRPr lang="en-US" dirty="0"/>
          </a:p>
        </p:txBody>
      </p:sp>
    </p:spTree>
    <p:extLst>
      <p:ext uri="{BB962C8B-B14F-4D97-AF65-F5344CB8AC3E}">
        <p14:creationId xmlns:p14="http://schemas.microsoft.com/office/powerpoint/2010/main" val="171328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5764" cy="1325563"/>
          </a:xfrm>
        </p:spPr>
        <p:txBody>
          <a:bodyPr>
            <a:normAutofit/>
          </a:bodyPr>
          <a:lstStyle/>
          <a:p>
            <a:r>
              <a:rPr lang="en-US" dirty="0"/>
              <a:t>ASP.NET Core – what’s different than ASP.NET 4</a:t>
            </a:r>
          </a:p>
        </p:txBody>
      </p:sp>
      <p:sp>
        <p:nvSpPr>
          <p:cNvPr id="3" name="Content Placeholder 2"/>
          <p:cNvSpPr>
            <a:spLocks noGrp="1"/>
          </p:cNvSpPr>
          <p:nvPr>
            <p:ph idx="1"/>
          </p:nvPr>
        </p:nvSpPr>
        <p:spPr>
          <a:xfrm>
            <a:off x="838200" y="1825625"/>
            <a:ext cx="5071606" cy="4351338"/>
          </a:xfrm>
        </p:spPr>
        <p:txBody>
          <a:bodyPr>
            <a:normAutofit/>
          </a:bodyPr>
          <a:lstStyle/>
          <a:p>
            <a:r>
              <a:rPr lang="pt-PT" sz="2000" dirty="0"/>
              <a:t>ASP.NET Core </a:t>
            </a:r>
            <a:r>
              <a:rPr lang="pt-PT" sz="2000" dirty="0" err="1"/>
              <a:t>is</a:t>
            </a:r>
            <a:r>
              <a:rPr lang="pt-PT" sz="2000" dirty="0"/>
              <a:t> </a:t>
            </a:r>
            <a:r>
              <a:rPr lang="pt-PT" sz="2000" dirty="0" err="1"/>
              <a:t>simply</a:t>
            </a:r>
            <a:r>
              <a:rPr lang="pt-PT" sz="2000" dirty="0"/>
              <a:t> a console app.</a:t>
            </a:r>
          </a:p>
          <a:p>
            <a:r>
              <a:rPr lang="pt-PT" sz="2000" dirty="0"/>
              <a:t>Web </a:t>
            </a:r>
            <a:r>
              <a:rPr lang="pt-PT" sz="2000" dirty="0" err="1"/>
              <a:t>Forms</a:t>
            </a:r>
            <a:r>
              <a:rPr lang="pt-PT" sz="2000" dirty="0"/>
              <a:t> </a:t>
            </a:r>
            <a:r>
              <a:rPr lang="pt-PT" sz="2000" dirty="0" err="1"/>
              <a:t>is</a:t>
            </a:r>
            <a:r>
              <a:rPr lang="pt-PT" sz="2000" dirty="0"/>
              <a:t> gone</a:t>
            </a:r>
          </a:p>
          <a:p>
            <a:r>
              <a:rPr lang="pt-PT" sz="2000" dirty="0"/>
              <a:t>WCF server </a:t>
            </a:r>
            <a:r>
              <a:rPr lang="pt-PT" sz="2000" dirty="0" err="1"/>
              <a:t>is</a:t>
            </a:r>
            <a:r>
              <a:rPr lang="pt-PT" sz="2000" dirty="0"/>
              <a:t> gone </a:t>
            </a:r>
          </a:p>
          <a:p>
            <a:r>
              <a:rPr lang="pt-PT" sz="2000" dirty="0" err="1"/>
              <a:t>Client</a:t>
            </a:r>
            <a:r>
              <a:rPr lang="pt-PT" sz="2000" dirty="0"/>
              <a:t> </a:t>
            </a:r>
            <a:r>
              <a:rPr lang="pt-PT" sz="2000" dirty="0" err="1"/>
              <a:t>side</a:t>
            </a:r>
            <a:r>
              <a:rPr lang="pt-PT" sz="2000" dirty="0"/>
              <a:t> package management</a:t>
            </a:r>
          </a:p>
          <a:p>
            <a:r>
              <a:rPr lang="pt-PT" sz="2000" dirty="0" err="1"/>
              <a:t>web.config</a:t>
            </a:r>
            <a:r>
              <a:rPr lang="pt-PT" sz="2000" dirty="0"/>
              <a:t> </a:t>
            </a:r>
            <a:r>
              <a:rPr lang="pt-PT" sz="2000" dirty="0" err="1"/>
              <a:t>is</a:t>
            </a:r>
            <a:r>
              <a:rPr lang="pt-PT" sz="2000" dirty="0"/>
              <a:t> </a:t>
            </a:r>
            <a:r>
              <a:rPr lang="pt-PT" sz="2000" dirty="0" err="1"/>
              <a:t>only</a:t>
            </a:r>
            <a:r>
              <a:rPr lang="pt-PT" sz="2000" dirty="0"/>
              <a:t> </a:t>
            </a:r>
            <a:r>
              <a:rPr lang="pt-PT" sz="2000" dirty="0" err="1"/>
              <a:t>around</a:t>
            </a:r>
            <a:r>
              <a:rPr lang="pt-PT" sz="2000" dirty="0"/>
              <a:t> for IIS </a:t>
            </a:r>
            <a:r>
              <a:rPr lang="pt-PT" sz="2000" dirty="0" err="1"/>
              <a:t>compatibility</a:t>
            </a:r>
            <a:endParaRPr lang="pt-PT" sz="2000" dirty="0"/>
          </a:p>
          <a:p>
            <a:r>
              <a:rPr lang="pt-PT" sz="2000" dirty="0" err="1"/>
              <a:t>Global.asax</a:t>
            </a:r>
            <a:r>
              <a:rPr lang="pt-PT" sz="2000" dirty="0"/>
              <a:t> </a:t>
            </a:r>
            <a:r>
              <a:rPr lang="pt-PT" sz="2000" dirty="0" err="1"/>
              <a:t>is</a:t>
            </a:r>
            <a:r>
              <a:rPr lang="pt-PT" sz="2000" dirty="0"/>
              <a:t> gone</a:t>
            </a:r>
          </a:p>
          <a:p>
            <a:r>
              <a:rPr lang="pt-PT" sz="2000" dirty="0" err="1"/>
              <a:t>Middleware</a:t>
            </a:r>
            <a:r>
              <a:rPr lang="pt-PT" sz="2000" dirty="0"/>
              <a:t> </a:t>
            </a:r>
            <a:r>
              <a:rPr lang="pt-PT" sz="2000" dirty="0" err="1"/>
              <a:t>all</a:t>
            </a:r>
            <a:r>
              <a:rPr lang="pt-PT" sz="2000" dirty="0"/>
              <a:t> </a:t>
            </a:r>
            <a:r>
              <a:rPr lang="pt-PT" sz="2000" dirty="0" err="1"/>
              <a:t>the</a:t>
            </a:r>
            <a:r>
              <a:rPr lang="pt-PT" sz="2000" dirty="0"/>
              <a:t> </a:t>
            </a:r>
            <a:r>
              <a:rPr lang="pt-PT" sz="2000" dirty="0" err="1"/>
              <a:t>things</a:t>
            </a:r>
            <a:r>
              <a:rPr lang="pt-PT" sz="2000" dirty="0"/>
              <a:t>, </a:t>
            </a:r>
            <a:r>
              <a:rPr lang="pt-PT" sz="2000" dirty="0" err="1"/>
              <a:t>even</a:t>
            </a:r>
            <a:r>
              <a:rPr lang="pt-PT" sz="2000" dirty="0"/>
              <a:t> MVC</a:t>
            </a:r>
          </a:p>
          <a:p>
            <a:r>
              <a:rPr lang="pt-PT" sz="2000" dirty="0" err="1"/>
              <a:t>Order</a:t>
            </a:r>
            <a:r>
              <a:rPr lang="pt-PT" sz="2000" dirty="0"/>
              <a:t> </a:t>
            </a:r>
            <a:r>
              <a:rPr lang="pt-PT" sz="2000" dirty="0" err="1"/>
              <a:t>matters</a:t>
            </a:r>
            <a:endParaRPr lang="pt-PT" sz="2000" dirty="0"/>
          </a:p>
          <a:p>
            <a:endParaRPr lang="en-US" sz="2000" dirty="0"/>
          </a:p>
          <a:p>
            <a:endParaRPr lang="en-US" sz="2000" dirty="0"/>
          </a:p>
        </p:txBody>
      </p:sp>
      <p:pic>
        <p:nvPicPr>
          <p:cNvPr id="5" name="Image 4">
            <a:extLst>
              <a:ext uri="{FF2B5EF4-FFF2-40B4-BE49-F238E27FC236}">
                <a16:creationId xmlns:a16="http://schemas.microsoft.com/office/drawing/2014/main" id="{9AD3AF78-64D7-4F97-9335-E7D8F6288707}"/>
              </a:ext>
            </a:extLst>
          </p:cNvPr>
          <p:cNvPicPr>
            <a:picLocks noChangeAspect="1"/>
          </p:cNvPicPr>
          <p:nvPr/>
        </p:nvPicPr>
        <p:blipFill>
          <a:blip r:embed="rId3"/>
          <a:stretch>
            <a:fillRect/>
          </a:stretch>
        </p:blipFill>
        <p:spPr>
          <a:xfrm>
            <a:off x="6282195" y="1825625"/>
            <a:ext cx="5483021" cy="3694431"/>
          </a:xfrm>
          <a:prstGeom prst="rect">
            <a:avLst/>
          </a:prstGeom>
        </p:spPr>
      </p:pic>
    </p:spTree>
    <p:extLst>
      <p:ext uri="{BB962C8B-B14F-4D97-AF65-F5344CB8AC3E}">
        <p14:creationId xmlns:p14="http://schemas.microsoft.com/office/powerpoint/2010/main" val="1498689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Nice New Features over ASP.NET 4</a:t>
            </a:r>
          </a:p>
        </p:txBody>
      </p:sp>
      <p:sp>
        <p:nvSpPr>
          <p:cNvPr id="3" name="Content Placeholder 2"/>
          <p:cNvSpPr>
            <a:spLocks noGrp="1"/>
          </p:cNvSpPr>
          <p:nvPr>
            <p:ph idx="1"/>
          </p:nvPr>
        </p:nvSpPr>
        <p:spPr>
          <a:xfrm>
            <a:off x="838200" y="1825625"/>
            <a:ext cx="10411691" cy="1603375"/>
          </a:xfrm>
        </p:spPr>
        <p:txBody>
          <a:bodyPr>
            <a:normAutofit/>
          </a:bodyPr>
          <a:lstStyle/>
          <a:p>
            <a:r>
              <a:rPr lang="en-US" sz="2000" dirty="0"/>
              <a:t>Save and reload, no more building</a:t>
            </a:r>
          </a:p>
          <a:p>
            <a:r>
              <a:rPr lang="en-US" sz="2000" dirty="0"/>
              <a:t>Dependency Injection built-in</a:t>
            </a:r>
          </a:p>
          <a:p>
            <a:r>
              <a:rPr lang="en-US" sz="2000" dirty="0"/>
              <a:t>Environments are a first class citizen</a:t>
            </a:r>
          </a:p>
          <a:p>
            <a:r>
              <a:rPr lang="en-US" sz="2000" dirty="0" err="1"/>
              <a:t>TagHelpers</a:t>
            </a:r>
            <a:r>
              <a:rPr lang="en-US" sz="2000" dirty="0"/>
              <a:t> &gt; Html Helpers</a:t>
            </a:r>
          </a:p>
        </p:txBody>
      </p:sp>
      <p:pic>
        <p:nvPicPr>
          <p:cNvPr id="5" name="Picture 4">
            <a:extLst>
              <a:ext uri="{FF2B5EF4-FFF2-40B4-BE49-F238E27FC236}">
                <a16:creationId xmlns:a16="http://schemas.microsoft.com/office/drawing/2014/main" id="{1FB847B9-268A-4E6E-A8F0-5BE855F4CF76}"/>
              </a:ext>
            </a:extLst>
          </p:cNvPr>
          <p:cNvPicPr>
            <a:picLocks noChangeAspect="1"/>
          </p:cNvPicPr>
          <p:nvPr/>
        </p:nvPicPr>
        <p:blipFill>
          <a:blip r:embed="rId3"/>
          <a:stretch>
            <a:fillRect/>
          </a:stretch>
        </p:blipFill>
        <p:spPr>
          <a:xfrm>
            <a:off x="1323975" y="3674192"/>
            <a:ext cx="9544050" cy="904875"/>
          </a:xfrm>
          <a:prstGeom prst="rect">
            <a:avLst/>
          </a:prstGeom>
        </p:spPr>
      </p:pic>
    </p:spTree>
    <p:extLst>
      <p:ext uri="{BB962C8B-B14F-4D97-AF65-F5344CB8AC3E}">
        <p14:creationId xmlns:p14="http://schemas.microsoft.com/office/powerpoint/2010/main" val="20910698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Where’s</a:t>
            </a:r>
            <a:r>
              <a:rPr lang="pt-PT" dirty="0"/>
              <a:t> </a:t>
            </a:r>
            <a:r>
              <a:rPr lang="pt-PT" dirty="0" err="1"/>
              <a:t>my</a:t>
            </a:r>
            <a:r>
              <a:rPr lang="pt-PT" dirty="0"/>
              <a:t> </a:t>
            </a:r>
            <a:r>
              <a:rPr lang="pt-PT" dirty="0" err="1"/>
              <a:t>cheese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MVC and Web API Controllers have been unified • No more </a:t>
            </a:r>
            <a:r>
              <a:rPr lang="en-US" sz="2000" dirty="0" err="1"/>
              <a:t>ApiController</a:t>
            </a:r>
            <a:r>
              <a:rPr lang="en-US" sz="2000" dirty="0"/>
              <a:t>, just inherit from Controller • Child actions gone in favor of View Components • /Views/_</a:t>
            </a:r>
            <a:r>
              <a:rPr lang="en-US" sz="2000" dirty="0" err="1"/>
              <a:t>ViewImports.cshtml</a:t>
            </a:r>
            <a:r>
              <a:rPr lang="en-US" sz="2000" dirty="0"/>
              <a:t> is your new /Views/</a:t>
            </a:r>
            <a:r>
              <a:rPr lang="en-US" sz="2000" dirty="0" err="1"/>
              <a:t>web.config</a:t>
            </a:r>
            <a:r>
              <a:rPr lang="en-US" sz="2000" dirty="0"/>
              <a:t> • Instead of • Just @using </a:t>
            </a:r>
            <a:r>
              <a:rPr lang="en-US" sz="2000" dirty="0" err="1"/>
              <a:t>MyNamespace.Something</a:t>
            </a:r>
            <a:r>
              <a:rPr lang="en-US" sz="2000" dirty="0"/>
              <a:t> • Static files now served by folder called </a:t>
            </a:r>
            <a:r>
              <a:rPr lang="en-US" sz="2000" dirty="0" err="1"/>
              <a:t>wwwroot</a:t>
            </a:r>
            <a:r>
              <a:rPr lang="en-US" sz="2000" dirty="0"/>
              <a:t> • I treat </a:t>
            </a:r>
            <a:r>
              <a:rPr lang="en-US" sz="2000" dirty="0" err="1"/>
              <a:t>wwwroot</a:t>
            </a:r>
            <a:r>
              <a:rPr lang="en-US" sz="2000" dirty="0"/>
              <a:t> as my “bin” directory. Source files live elsewhere and bundler puts them in </a:t>
            </a:r>
            <a:r>
              <a:rPr lang="en-US" sz="2000" dirty="0" err="1"/>
              <a:t>wwwroot</a:t>
            </a:r>
            <a:endParaRPr lang="en-US" sz="2000" dirty="0"/>
          </a:p>
        </p:txBody>
      </p:sp>
    </p:spTree>
    <p:extLst>
      <p:ext uri="{BB962C8B-B14F-4D97-AF65-F5344CB8AC3E}">
        <p14:creationId xmlns:p14="http://schemas.microsoft.com/office/powerpoint/2010/main" val="3705168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a:t>MVC – </a:t>
            </a:r>
            <a:r>
              <a:rPr lang="pt-PT" dirty="0" err="1"/>
              <a:t>What’s</a:t>
            </a:r>
            <a:r>
              <a:rPr lang="pt-PT" dirty="0"/>
              <a:t> </a:t>
            </a:r>
            <a:r>
              <a:rPr lang="pt-PT" dirty="0" err="1"/>
              <a:t>the</a:t>
            </a:r>
            <a:r>
              <a:rPr lang="pt-PT" dirty="0"/>
              <a:t> </a:t>
            </a:r>
            <a:r>
              <a:rPr lang="pt-PT" dirty="0" err="1"/>
              <a:t>same</a:t>
            </a:r>
            <a:r>
              <a:rPr lang="pt-PT" dirty="0"/>
              <a:t>?</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ASP.NET MVC Concepts are the same • Still have Controllers • Controllers still have Actions • Still have Views • Still have partial views • HTML Helpers still exist • But you should use Tag Helpers</a:t>
            </a:r>
          </a:p>
        </p:txBody>
      </p:sp>
    </p:spTree>
    <p:extLst>
      <p:ext uri="{BB962C8B-B14F-4D97-AF65-F5344CB8AC3E}">
        <p14:creationId xmlns:p14="http://schemas.microsoft.com/office/powerpoint/2010/main" val="475322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Let’s</a:t>
            </a:r>
            <a:r>
              <a:rPr lang="pt-PT" dirty="0"/>
              <a:t> </a:t>
            </a:r>
            <a:r>
              <a:rPr lang="pt-PT" dirty="0" err="1"/>
              <a:t>talk</a:t>
            </a:r>
            <a:r>
              <a:rPr lang="pt-PT" dirty="0"/>
              <a:t> </a:t>
            </a:r>
            <a:r>
              <a:rPr lang="pt-PT" dirty="0" err="1"/>
              <a:t>about</a:t>
            </a:r>
            <a:r>
              <a:rPr lang="pt-PT" dirty="0"/>
              <a:t> 2.0</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err="1"/>
              <a:t>RTM’d</a:t>
            </a:r>
            <a:r>
              <a:rPr lang="en-US" sz="2000" dirty="0"/>
              <a:t> on August 14 • A move towards simplicity • More defaults, less verbose • Razor Pages • Configuration and Logging moved up to </a:t>
            </a:r>
            <a:r>
              <a:rPr lang="en-US" sz="2000" dirty="0" err="1"/>
              <a:t>Program.cs</a:t>
            </a:r>
            <a:r>
              <a:rPr lang="en-US" sz="2000" dirty="0"/>
              <a:t> • dotnet CLI changes • Restore implied • New, Customizable Templating Engine • </a:t>
            </a:r>
            <a:r>
              <a:rPr lang="en-US" sz="2000" dirty="0" err="1"/>
              <a:t>TagHelperComponent</a:t>
            </a:r>
            <a:r>
              <a:rPr lang="en-US" sz="2000" dirty="0"/>
              <a:t> • Inject in something (like JS/CSS/etc.) to beginning or end of Head or Body • </a:t>
            </a:r>
            <a:r>
              <a:rPr lang="en-US" sz="2000" dirty="0" err="1"/>
              <a:t>Precompilation</a:t>
            </a:r>
            <a:r>
              <a:rPr lang="en-US" sz="2000" dirty="0"/>
              <a:t> of Views happens on publish by default</a:t>
            </a:r>
          </a:p>
          <a:p>
            <a:endParaRPr lang="en-US" sz="2000" dirty="0"/>
          </a:p>
          <a:p>
            <a:endParaRPr lang="en-US" sz="2000" dirty="0"/>
          </a:p>
        </p:txBody>
      </p:sp>
      <p:pic>
        <p:nvPicPr>
          <p:cNvPr id="4" name="Picture 3">
            <a:extLst>
              <a:ext uri="{FF2B5EF4-FFF2-40B4-BE49-F238E27FC236}">
                <a16:creationId xmlns:a16="http://schemas.microsoft.com/office/drawing/2014/main" id="{065B8098-4CB2-4725-BDBD-6ACFA9B0DD0D}"/>
              </a:ext>
            </a:extLst>
          </p:cNvPr>
          <p:cNvPicPr>
            <a:picLocks noChangeAspect="1"/>
          </p:cNvPicPr>
          <p:nvPr/>
        </p:nvPicPr>
        <p:blipFill>
          <a:blip r:embed="rId3"/>
          <a:stretch>
            <a:fillRect/>
          </a:stretch>
        </p:blipFill>
        <p:spPr>
          <a:xfrm>
            <a:off x="1548665" y="3429000"/>
            <a:ext cx="8991966" cy="2885422"/>
          </a:xfrm>
          <a:prstGeom prst="rect">
            <a:avLst/>
          </a:prstGeom>
        </p:spPr>
      </p:pic>
    </p:spTree>
    <p:extLst>
      <p:ext uri="{BB962C8B-B14F-4D97-AF65-F5344CB8AC3E}">
        <p14:creationId xmlns:p14="http://schemas.microsoft.com/office/powerpoint/2010/main" val="24218444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54887" y="393524"/>
            <a:ext cx="4597514" cy="5647398"/>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João Sousa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Product </a:t>
            </a:r>
            <a:r>
              <a:rPr lang="en-AU" sz="2399" b="1" dirty="0" err="1">
                <a:solidFill>
                  <a:prstClr val="black"/>
                </a:solidFill>
                <a:latin typeface="Segoe UI"/>
              </a:rPr>
              <a:t>Manager@Devscope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.NET MVP since 2015</a:t>
            </a:r>
          </a:p>
          <a:p>
            <a:pPr marL="342834" indent="-342834" defTabSz="914225"/>
            <a:r>
              <a:rPr lang="en-US" sz="2399" dirty="0">
                <a:solidFill>
                  <a:prstClr val="black"/>
                </a:solidFill>
                <a:latin typeface="Segoe UI"/>
                <a:hlinkClick r:id="rId4"/>
              </a:rPr>
              <a:t>joao.sousa@devscope.net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joaoedsousa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joaoedusousa</a:t>
            </a:r>
            <a:endParaRPr lang="en-US" sz="2399" dirty="0">
              <a:solidFill>
                <a:prstClr val="black"/>
              </a:solidFill>
              <a:latin typeface="Segoe UI"/>
            </a:endParaRPr>
          </a:p>
          <a:p>
            <a:pPr marL="342834" indent="-342834" defTabSz="914225"/>
            <a:r>
              <a:rPr lang="en-US" sz="2399" dirty="0">
                <a:solidFill>
                  <a:prstClr val="black"/>
                </a:solidFill>
              </a:rPr>
              <a:t>https://joaoeduardosousa.wordpress.com</a:t>
            </a:r>
          </a:p>
          <a:p>
            <a:pPr marL="342834" indent="-342834" defTabSz="914225"/>
            <a:r>
              <a:rPr lang="en-US" sz="2399" dirty="0">
                <a:solidFill>
                  <a:prstClr val="black"/>
                </a:solidFill>
              </a:rPr>
              <a:t>Public </a:t>
            </a:r>
            <a:r>
              <a:rPr lang="en-US" sz="2399" dirty="0">
                <a:solidFill>
                  <a:prstClr val="black"/>
                </a:solidFill>
                <a:latin typeface="Segoe UI"/>
              </a:rPr>
              <a:t>speaker </a:t>
            </a:r>
          </a:p>
          <a:p>
            <a:pPr marL="342834" indent="-342834" defTabSz="914225"/>
            <a:r>
              <a:rPr lang="en-US" sz="2399" dirty="0">
                <a:solidFill>
                  <a:prstClr val="black"/>
                </a:solidFill>
                <a:latin typeface="Segoe UI"/>
              </a:rPr>
              <a:t>Blogger</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Microsoft.AspNetCore.All</a:t>
            </a:r>
            <a:r>
              <a:rPr lang="pt-PT" dirty="0"/>
              <a:t> </a:t>
            </a:r>
            <a:r>
              <a:rPr lang="pt-PT" dirty="0" err="1"/>
              <a:t>Simplifies</a:t>
            </a:r>
            <a:r>
              <a:rPr lang="pt-PT" dirty="0"/>
              <a:t> Dev</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Metapackage • Contains ALL the packages Microsoft ships (</a:t>
            </a:r>
            <a:r>
              <a:rPr lang="en-US" sz="2000" dirty="0" err="1"/>
              <a:t>AspNetCore</a:t>
            </a:r>
            <a:r>
              <a:rPr lang="en-US" sz="2000" dirty="0"/>
              <a:t>, EF, etc.) • Simplifies upgrading to latest • Simplifies in “oh I need another NuGet package now” • Publish will “trim” out your packages you don’t need • Utilizes the Runtime Store • More on this later • Publish will also pre-compile views by default • Improve startup time of views • .NET Core 2 feature only (not full framework)</a:t>
            </a:r>
          </a:p>
          <a:p>
            <a:endParaRPr lang="en-US" sz="2000" dirty="0"/>
          </a:p>
        </p:txBody>
      </p:sp>
      <p:pic>
        <p:nvPicPr>
          <p:cNvPr id="5" name="Picture 4">
            <a:extLst>
              <a:ext uri="{FF2B5EF4-FFF2-40B4-BE49-F238E27FC236}">
                <a16:creationId xmlns:a16="http://schemas.microsoft.com/office/drawing/2014/main" id="{4ABA1852-61DF-41C8-A544-B2688B8508F7}"/>
              </a:ext>
            </a:extLst>
          </p:cNvPr>
          <p:cNvPicPr>
            <a:picLocks noChangeAspect="1"/>
          </p:cNvPicPr>
          <p:nvPr/>
        </p:nvPicPr>
        <p:blipFill>
          <a:blip r:embed="rId3"/>
          <a:stretch>
            <a:fillRect/>
          </a:stretch>
        </p:blipFill>
        <p:spPr>
          <a:xfrm>
            <a:off x="700087" y="3523957"/>
            <a:ext cx="10791825" cy="2867025"/>
          </a:xfrm>
          <a:prstGeom prst="rect">
            <a:avLst/>
          </a:prstGeom>
        </p:spPr>
      </p:pic>
    </p:spTree>
    <p:extLst>
      <p:ext uri="{BB962C8B-B14F-4D97-AF65-F5344CB8AC3E}">
        <p14:creationId xmlns:p14="http://schemas.microsoft.com/office/powerpoint/2010/main" val="1311724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pt-PT" dirty="0" err="1"/>
              <a:t>Introducing</a:t>
            </a:r>
            <a:r>
              <a:rPr lang="pt-PT" dirty="0"/>
              <a:t> - </a:t>
            </a:r>
            <a:r>
              <a:rPr lang="pt-PT" dirty="0" err="1"/>
              <a:t>Razor</a:t>
            </a:r>
            <a:r>
              <a:rPr lang="pt-PT" dirty="0"/>
              <a:t> </a:t>
            </a:r>
            <a:r>
              <a:rPr lang="pt-PT" dirty="0" err="1"/>
              <a:t>Pages</a:t>
            </a:r>
            <a:endParaRPr lang="en-US" dirty="0"/>
          </a:p>
        </p:txBody>
      </p:sp>
      <p:sp>
        <p:nvSpPr>
          <p:cNvPr id="3" name="Content Placeholder 2"/>
          <p:cNvSpPr>
            <a:spLocks noGrp="1"/>
          </p:cNvSpPr>
          <p:nvPr>
            <p:ph idx="1"/>
          </p:nvPr>
        </p:nvSpPr>
        <p:spPr>
          <a:xfrm>
            <a:off x="838200" y="1825625"/>
            <a:ext cx="10412896" cy="4351338"/>
          </a:xfrm>
        </p:spPr>
        <p:txBody>
          <a:bodyPr>
            <a:normAutofit/>
          </a:bodyPr>
          <a:lstStyle/>
          <a:p>
            <a:r>
              <a:rPr lang="en-US" sz="2000" dirty="0"/>
              <a:t>Page focused approach over Controller focused approach • I like this concept a lot. • Focusing on a single page, GET and POST • Dependencies just inject what that page needs • Rarely working on multiple actions/pages at once when working on a bug or feature. Almost always working on a single page.</a:t>
            </a:r>
          </a:p>
        </p:txBody>
      </p:sp>
    </p:spTree>
    <p:extLst>
      <p:ext uri="{BB962C8B-B14F-4D97-AF65-F5344CB8AC3E}">
        <p14:creationId xmlns:p14="http://schemas.microsoft.com/office/powerpoint/2010/main" val="14899285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965-D3F9-4A54-92ED-2EFE1B3BE1B8}"/>
              </a:ext>
            </a:extLst>
          </p:cNvPr>
          <p:cNvSpPr>
            <a:spLocks noGrp="1"/>
          </p:cNvSpPr>
          <p:nvPr>
            <p:ph type="title"/>
          </p:nvPr>
        </p:nvSpPr>
        <p:spPr/>
        <p:txBody>
          <a:bodyPr/>
          <a:lstStyle/>
          <a:p>
            <a:endParaRPr lang="en-US" dirty="0">
              <a:gradFill>
                <a:gsLst>
                  <a:gs pos="1250">
                    <a:schemeClr val="tx2"/>
                  </a:gs>
                  <a:gs pos="100000">
                    <a:schemeClr val="tx2"/>
                  </a:gs>
                </a:gsLst>
                <a:lin ang="5400000" scaled="0"/>
              </a:gradFill>
            </a:endParaRPr>
          </a:p>
        </p:txBody>
      </p:sp>
      <p:sp>
        <p:nvSpPr>
          <p:cNvPr id="3" name="Text Placeholder 2">
            <a:extLst>
              <a:ext uri="{FF2B5EF4-FFF2-40B4-BE49-F238E27FC236}">
                <a16:creationId xmlns:a16="http://schemas.microsoft.com/office/drawing/2014/main" id="{C73AF845-A822-490B-8E1D-F7E97C67DC2B}"/>
              </a:ext>
            </a:extLst>
          </p:cNvPr>
          <p:cNvSpPr>
            <a:spLocks noGrp="1"/>
          </p:cNvSpPr>
          <p:nvPr>
            <p:ph type="body" sz="quarter" idx="10"/>
          </p:nvPr>
        </p:nvSpPr>
        <p:spPr>
          <a:xfrm>
            <a:off x="269303" y="1187962"/>
            <a:ext cx="11655078" cy="3819855"/>
          </a:xfrm>
        </p:spPr>
        <p:txBody>
          <a:bodyPr/>
          <a:lstStyle/>
          <a:p>
            <a:pPr>
              <a:spcBef>
                <a:spcPct val="0"/>
              </a:spcBef>
            </a:pPr>
            <a:endParaRPr lang="en-US" sz="4705"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MVC + Web API + Razor Pages =</a:t>
            </a:r>
          </a:p>
          <a:p>
            <a:pPr algn="ctr">
              <a:spcBef>
                <a:spcPct val="0"/>
              </a:spcBef>
            </a:pPr>
            <a:endParaRPr lang="en-US" sz="6470" spc="-100" dirty="0">
              <a:ln w="3175">
                <a:noFill/>
              </a:ln>
              <a:gradFill>
                <a:gsLst>
                  <a:gs pos="1250">
                    <a:schemeClr val="tx2"/>
                  </a:gs>
                  <a:gs pos="100000">
                    <a:schemeClr val="tx2"/>
                  </a:gs>
                </a:gsLst>
                <a:lin ang="5400000" scaled="0"/>
              </a:gradFill>
              <a:cs typeface="Segoe UI" pitchFamily="34" charset="0"/>
            </a:endParaRPr>
          </a:p>
          <a:p>
            <a:pPr algn="ctr">
              <a:spcBef>
                <a:spcPct val="0"/>
              </a:spcBef>
            </a:pPr>
            <a:r>
              <a:rPr lang="en-US" sz="6470" spc="-100" dirty="0">
                <a:ln w="3175">
                  <a:noFill/>
                </a:ln>
                <a:gradFill>
                  <a:gsLst>
                    <a:gs pos="1250">
                      <a:schemeClr val="tx2"/>
                    </a:gs>
                    <a:gs pos="100000">
                      <a:schemeClr val="tx2"/>
                    </a:gs>
                  </a:gsLst>
                  <a:lin ang="5400000" scaled="0"/>
                </a:gradFill>
                <a:cs typeface="Segoe UI" pitchFamily="34" charset="0"/>
              </a:rPr>
              <a:t> </a:t>
            </a:r>
            <a:r>
              <a:rPr lang="en-US" sz="8627" spc="-100" dirty="0">
                <a:ln w="3175">
                  <a:noFill/>
                </a:ln>
                <a:gradFill>
                  <a:gsLst>
                    <a:gs pos="1250">
                      <a:schemeClr val="tx2"/>
                    </a:gs>
                    <a:gs pos="100000">
                      <a:schemeClr val="tx2"/>
                    </a:gs>
                  </a:gsLst>
                  <a:lin ang="5400000" scaled="0"/>
                </a:gradFill>
                <a:cs typeface="Segoe UI" pitchFamily="34" charset="0"/>
              </a:rPr>
              <a:t>ASP.NET Core MVC</a:t>
            </a:r>
          </a:p>
        </p:txBody>
      </p:sp>
    </p:spTree>
    <p:extLst>
      <p:ext uri="{BB962C8B-B14F-4D97-AF65-F5344CB8AC3E}">
        <p14:creationId xmlns:p14="http://schemas.microsoft.com/office/powerpoint/2010/main" val="296421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Deployment Microsoft Azure</a:t>
            </a:r>
          </a:p>
        </p:txBody>
      </p:sp>
    </p:spTree>
    <p:extLst>
      <p:ext uri="{BB962C8B-B14F-4D97-AF65-F5344CB8AC3E}">
        <p14:creationId xmlns:p14="http://schemas.microsoft.com/office/powerpoint/2010/main" val="26938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28210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person looking at the camera&#10;&#10;Description generated with very high confidence">
            <a:extLst>
              <a:ext uri="{FF2B5EF4-FFF2-40B4-BE49-F238E27FC236}">
                <a16:creationId xmlns:a16="http://schemas.microsoft.com/office/drawing/2014/main" id="{9225B231-877A-44E6-87C4-0C9D4E00C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542" y="529751"/>
            <a:ext cx="5901878" cy="5652000"/>
          </a:xfrm>
          <a:prstGeom prst="rect">
            <a:avLst/>
          </a:prstGeom>
        </p:spPr>
      </p:pic>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Pedro Sousa</a:t>
            </a:r>
            <a:endParaRPr lang="en-AU" sz="2131" spc="-40" dirty="0">
              <a:solidFill>
                <a:srgbClr val="01A1DD"/>
              </a:solidFill>
              <a:latin typeface="Questrial" panose="02000000000000000000" pitchFamily="2" charset="0"/>
            </a:endParaRP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Systems </a:t>
            </a:r>
            <a:r>
              <a:rPr lang="en-AU" sz="2399" b="1" dirty="0" err="1">
                <a:solidFill>
                  <a:prstClr val="black"/>
                </a:solidFill>
                <a:latin typeface="Segoe UI"/>
              </a:rPr>
              <a:t>Engineer@Devscope</a:t>
            </a:r>
            <a:endParaRPr lang="en-AU" sz="2399" b="1" dirty="0">
              <a:solidFill>
                <a:prstClr val="black"/>
              </a:solidFill>
              <a:latin typeface="Segoe UI"/>
            </a:endParaRPr>
          </a:p>
          <a:p>
            <a:pPr marL="342834" indent="-342834" defTabSz="914225"/>
            <a:r>
              <a:rPr lang="en-AU" sz="2399" dirty="0">
                <a:solidFill>
                  <a:prstClr val="black"/>
                </a:solidFill>
                <a:latin typeface="Segoe UI"/>
              </a:rPr>
              <a:t>Microsoft Azure MVP since 2018</a:t>
            </a:r>
          </a:p>
          <a:p>
            <a:pPr marL="342834" indent="-342834" defTabSz="914225"/>
            <a:r>
              <a:rPr lang="en-US" sz="2399" dirty="0">
                <a:solidFill>
                  <a:prstClr val="black"/>
                </a:solidFill>
                <a:latin typeface="Segoe UI"/>
                <a:hlinkClick r:id="rId5"/>
              </a:rPr>
              <a:t>pedro.sousa@devscope.net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linkedin.com/in/pmsousa</a:t>
            </a:r>
          </a:p>
          <a:p>
            <a:pPr marL="342834" indent="-342834" defTabSz="914225"/>
            <a:r>
              <a:rPr lang="en-US" sz="2399" dirty="0">
                <a:solidFill>
                  <a:prstClr val="black"/>
                </a:solidFill>
                <a:latin typeface="Segoe UI"/>
              </a:rPr>
              <a:t>@psousa75</a:t>
            </a:r>
          </a:p>
          <a:p>
            <a:pPr marL="342834" indent="-342834" defTabSz="914225"/>
            <a:r>
              <a:rPr lang="en-US" sz="2399" dirty="0">
                <a:solidFill>
                  <a:prstClr val="black"/>
                </a:solidFill>
              </a:rPr>
              <a:t>Public </a:t>
            </a:r>
            <a:r>
              <a:rPr lang="en-US" sz="2399" dirty="0">
                <a:solidFill>
                  <a:prstClr val="black"/>
                </a:solidFill>
                <a:latin typeface="Segoe UI"/>
              </a:rPr>
              <a:t>speaker</a:t>
            </a: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sp>
        <p:nvSpPr>
          <p:cNvPr id="9" name="Title 1">
            <a:extLst>
              <a:ext uri="{FF2B5EF4-FFF2-40B4-BE49-F238E27FC236}">
                <a16:creationId xmlns:a16="http://schemas.microsoft.com/office/drawing/2014/main" id="{C3EE5C2C-A5CD-4B21-807E-2E0DDFA44DDE}"/>
              </a:ext>
            </a:extLst>
          </p:cNvPr>
          <p:cNvSpPr txBox="1">
            <a:spLocks/>
          </p:cNvSpPr>
          <p:nvPr/>
        </p:nvSpPr>
        <p:spPr>
          <a:xfrm>
            <a:off x="595740" y="393524"/>
            <a:ext cx="10359032" cy="1009245"/>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300" spc="-75" dirty="0">
                <a:ln w="3175">
                  <a:noFill/>
                </a:ln>
              </a:rPr>
              <a:t>Who are we?</a:t>
            </a:r>
          </a:p>
        </p:txBody>
      </p:sp>
    </p:spTree>
    <p:extLst>
      <p:ext uri="{BB962C8B-B14F-4D97-AF65-F5344CB8AC3E}">
        <p14:creationId xmlns:p14="http://schemas.microsoft.com/office/powerpoint/2010/main" val="159652064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Hands-on Lab</a:t>
            </a:r>
          </a:p>
        </p:txBody>
      </p:sp>
    </p:spTree>
    <p:extLst>
      <p:ext uri="{BB962C8B-B14F-4D97-AF65-F5344CB8AC3E}">
        <p14:creationId xmlns:p14="http://schemas.microsoft.com/office/powerpoint/2010/main" val="8101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493"/>
            <a:ext cx="11466488" cy="1163637"/>
          </a:xfrm>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Hands-on Labs</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9D715B97-D963-41D7-A655-1F9CB12112FB}"/>
              </a:ext>
            </a:extLst>
          </p:cNvPr>
          <p:cNvPicPr>
            <a:picLocks noChangeAspect="1"/>
          </p:cNvPicPr>
          <p:nvPr/>
        </p:nvPicPr>
        <p:blipFill>
          <a:blip r:embed="rId3"/>
          <a:stretch>
            <a:fillRect/>
          </a:stretch>
        </p:blipFill>
        <p:spPr>
          <a:xfrm>
            <a:off x="2161508" y="1949577"/>
            <a:ext cx="7575160" cy="4450597"/>
          </a:xfrm>
          <a:prstGeom prst="rect">
            <a:avLst/>
          </a:prstGeom>
        </p:spPr>
      </p:pic>
      <p:sp>
        <p:nvSpPr>
          <p:cNvPr id="3" name="Rectangle 2">
            <a:extLst>
              <a:ext uri="{FF2B5EF4-FFF2-40B4-BE49-F238E27FC236}">
                <a16:creationId xmlns:a16="http://schemas.microsoft.com/office/drawing/2014/main" id="{1089510A-DA70-48FA-8D96-4F7BF1ED1022}"/>
              </a:ext>
            </a:extLst>
          </p:cNvPr>
          <p:cNvSpPr/>
          <p:nvPr/>
        </p:nvSpPr>
        <p:spPr>
          <a:xfrm>
            <a:off x="2161508" y="1286933"/>
            <a:ext cx="7868984" cy="523220"/>
          </a:xfrm>
          <a:prstGeom prst="rect">
            <a:avLst/>
          </a:prstGeom>
        </p:spPr>
        <p:txBody>
          <a:bodyPr wrap="square">
            <a:spAutoFit/>
          </a:bodyPr>
          <a:lstStyle/>
          <a:p>
            <a:r>
              <a:rPr lang="pt-PT" sz="2800" dirty="0"/>
              <a:t>https://github.com/DevScope/HandsOn-ASPNETCore</a:t>
            </a:r>
          </a:p>
        </p:txBody>
      </p:sp>
    </p:spTree>
    <p:extLst>
      <p:ext uri="{BB962C8B-B14F-4D97-AF65-F5344CB8AC3E}">
        <p14:creationId xmlns:p14="http://schemas.microsoft.com/office/powerpoint/2010/main" val="33559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CE7C2A-5FD3-49FD-8AD6-9B73CFC193E9}"/>
              </a:ext>
            </a:extLst>
          </p:cNvPr>
          <p:cNvSpPr/>
          <p:nvPr/>
        </p:nvSpPr>
        <p:spPr>
          <a:xfrm>
            <a:off x="5735718" y="1756134"/>
            <a:ext cx="5116103" cy="830997"/>
          </a:xfrm>
          <a:prstGeom prst="rect">
            <a:avLst/>
          </a:prstGeom>
        </p:spPr>
        <p:txBody>
          <a:bodyPr wrap="square">
            <a:spAutoFit/>
          </a:bodyPr>
          <a:lstStyle/>
          <a:p>
            <a:r>
              <a:rPr lang="en-US" sz="2400" b="1" dirty="0" err="1">
                <a:effectLst>
                  <a:outerShdw blurRad="38100" dist="38100" dir="2700000" algn="tl">
                    <a:srgbClr val="000000">
                      <a:alpha val="43137"/>
                    </a:srgbClr>
                  </a:outerShdw>
                </a:effectLst>
                <a:latin typeface="Segoe UI Light" pitchFamily="34" charset="0"/>
              </a:rPr>
              <a:t>Rua</a:t>
            </a:r>
            <a:r>
              <a:rPr lang="en-US" sz="2400" b="1" dirty="0">
                <a:effectLst>
                  <a:outerShdw blurRad="38100" dist="38100" dir="2700000" algn="tl">
                    <a:srgbClr val="000000">
                      <a:alpha val="43137"/>
                    </a:srgbClr>
                  </a:outerShdw>
                </a:effectLst>
                <a:latin typeface="Segoe UI Light" pitchFamily="34" charset="0"/>
              </a:rPr>
              <a:t> </a:t>
            </a:r>
            <a:r>
              <a:rPr lang="en-US" sz="2400" b="1" dirty="0" err="1">
                <a:effectLst>
                  <a:outerShdw blurRad="38100" dist="38100" dir="2700000" algn="tl">
                    <a:srgbClr val="000000">
                      <a:alpha val="43137"/>
                    </a:srgbClr>
                  </a:outerShdw>
                </a:effectLst>
                <a:latin typeface="Segoe UI Light" pitchFamily="34" charset="0"/>
              </a:rPr>
              <a:t>Passos</a:t>
            </a:r>
            <a:r>
              <a:rPr lang="en-US" sz="2400" b="1" dirty="0">
                <a:effectLst>
                  <a:outerShdw blurRad="38100" dist="38100" dir="2700000" algn="tl">
                    <a:srgbClr val="000000">
                      <a:alpha val="43137"/>
                    </a:srgbClr>
                  </a:outerShdw>
                </a:effectLst>
                <a:latin typeface="Segoe UI Light" pitchFamily="34" charset="0"/>
              </a:rPr>
              <a:t> Manuel Nº 223 – 4º Andar</a:t>
            </a:r>
          </a:p>
          <a:p>
            <a:r>
              <a:rPr lang="en-US" sz="2400" b="1" dirty="0">
                <a:effectLst>
                  <a:outerShdw blurRad="38100" dist="38100" dir="2700000" algn="tl">
                    <a:srgbClr val="000000">
                      <a:alpha val="43137"/>
                    </a:srgbClr>
                  </a:outerShdw>
                </a:effectLst>
                <a:latin typeface="Segoe UI Light" pitchFamily="34" charset="0"/>
              </a:rPr>
              <a:t>4000-385 Porto</a:t>
            </a:r>
          </a:p>
        </p:txBody>
      </p:sp>
      <p:sp>
        <p:nvSpPr>
          <p:cNvPr id="7" name="Rectangle 6">
            <a:extLst>
              <a:ext uri="{FF2B5EF4-FFF2-40B4-BE49-F238E27FC236}">
                <a16:creationId xmlns:a16="http://schemas.microsoft.com/office/drawing/2014/main" id="{258C8C39-857C-4C1F-AE68-A9EB6514298E}"/>
              </a:ext>
            </a:extLst>
          </p:cNvPr>
          <p:cNvSpPr/>
          <p:nvPr/>
        </p:nvSpPr>
        <p:spPr>
          <a:xfrm>
            <a:off x="5735717" y="2719307"/>
            <a:ext cx="5116103"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T. +351 223 751 350/51</a:t>
            </a:r>
          </a:p>
          <a:p>
            <a:r>
              <a:rPr lang="en-US" sz="2400" b="1" dirty="0">
                <a:effectLst>
                  <a:outerShdw blurRad="38100" dist="38100" dir="2700000" algn="tl">
                    <a:srgbClr val="000000">
                      <a:alpha val="43137"/>
                    </a:srgbClr>
                  </a:outerShdw>
                </a:effectLst>
                <a:latin typeface="Segoe UI Light" pitchFamily="34" charset="0"/>
              </a:rPr>
              <a:t>F. +351 223 751 352</a:t>
            </a:r>
          </a:p>
        </p:txBody>
      </p:sp>
      <p:sp>
        <p:nvSpPr>
          <p:cNvPr id="8" name="Rectangle 7">
            <a:extLst>
              <a:ext uri="{FF2B5EF4-FFF2-40B4-BE49-F238E27FC236}">
                <a16:creationId xmlns:a16="http://schemas.microsoft.com/office/drawing/2014/main" id="{09D301AF-414A-498A-B7D6-2EBBD54369F6}"/>
              </a:ext>
            </a:extLst>
          </p:cNvPr>
          <p:cNvSpPr/>
          <p:nvPr/>
        </p:nvSpPr>
        <p:spPr>
          <a:xfrm>
            <a:off x="5735717" y="3682480"/>
            <a:ext cx="5116103" cy="830997"/>
          </a:xfrm>
          <a:prstGeom prst="rect">
            <a:avLst/>
          </a:prstGeom>
          <a:noFill/>
          <a:ln>
            <a:noFill/>
          </a:ln>
        </p:spPr>
        <p:txBody>
          <a:bodyPr wrap="square">
            <a:spAutoFit/>
          </a:bodyPr>
          <a:lstStyle/>
          <a:p>
            <a:r>
              <a:rPr lang="en-US" sz="2400" b="1" dirty="0">
                <a:effectLst>
                  <a:outerShdw blurRad="38100" dist="38100" dir="2700000" algn="tl">
                    <a:srgbClr val="000000">
                      <a:alpha val="43137"/>
                    </a:srgbClr>
                  </a:outerShdw>
                </a:effectLst>
                <a:latin typeface="Segoe UI Light" pitchFamily="34" charset="0"/>
              </a:rPr>
              <a:t>info@devscope.net</a:t>
            </a:r>
          </a:p>
          <a:p>
            <a:r>
              <a:rPr lang="en-US" sz="2400" b="1" dirty="0">
                <a:effectLst>
                  <a:outerShdw blurRad="38100" dist="38100" dir="2700000" algn="tl">
                    <a:srgbClr val="000000">
                      <a:alpha val="43137"/>
                    </a:srgbClr>
                  </a:outerShdw>
                </a:effectLst>
                <a:latin typeface="Segoe UI Light" pitchFamily="34" charset="0"/>
              </a:rPr>
              <a:t>www.devscope.net</a:t>
            </a:r>
          </a:p>
        </p:txBody>
      </p:sp>
      <p:pic>
        <p:nvPicPr>
          <p:cNvPr id="12" name="Picture 2" descr="https://intranet.devscope.net/operacional/marketing/Branding/Logotipo%20Devscope/devscope_square.png">
            <a:extLst>
              <a:ext uri="{FF2B5EF4-FFF2-40B4-BE49-F238E27FC236}">
                <a16:creationId xmlns:a16="http://schemas.microsoft.com/office/drawing/2014/main" id="{73BB6145-B0CA-484C-B3B9-9A717F0FA3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39" y="1756134"/>
            <a:ext cx="2597493" cy="259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uClr>
                <a:srgbClr val="0072C6"/>
              </a:buClr>
            </a:pPr>
            <a:r>
              <a:rPr lang="en-US" sz="5882" dirty="0"/>
              <a:t>DevScope</a:t>
            </a:r>
          </a:p>
        </p:txBody>
      </p:sp>
    </p:spTree>
    <p:extLst>
      <p:ext uri="{BB962C8B-B14F-4D97-AF65-F5344CB8AC3E}">
        <p14:creationId xmlns:p14="http://schemas.microsoft.com/office/powerpoint/2010/main" val="36489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Create Web App on Azure</a:t>
            </a:r>
          </a:p>
        </p:txBody>
      </p:sp>
    </p:spTree>
    <p:extLst>
      <p:ext uri="{BB962C8B-B14F-4D97-AF65-F5344CB8AC3E}">
        <p14:creationId xmlns:p14="http://schemas.microsoft.com/office/powerpoint/2010/main" val="34995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fr-FR" sz="2353" dirty="0"/>
              <a:t>.NET</a:t>
            </a:r>
          </a:p>
          <a:p>
            <a:r>
              <a:rPr lang="fr-FR" sz="2353" dirty="0"/>
              <a:t>Java</a:t>
            </a:r>
          </a:p>
          <a:p>
            <a:r>
              <a:rPr lang="fr-FR" sz="2353" dirty="0"/>
              <a:t>PHP</a:t>
            </a:r>
          </a:p>
          <a:p>
            <a:r>
              <a:rPr lang="fr-FR" sz="2353" dirty="0"/>
              <a:t>Python</a:t>
            </a:r>
          </a:p>
          <a:p>
            <a:r>
              <a:rPr lang="fr-FR" sz="2353" dirty="0"/>
              <a:t>HTML/JS/CSS</a:t>
            </a:r>
          </a:p>
          <a:p>
            <a:r>
              <a:rPr lang="fr-FR" sz="2353" dirty="0" err="1"/>
              <a:t>etc</a:t>
            </a:r>
            <a:endParaRPr lang="en-US" sz="2353" dirty="0"/>
          </a:p>
          <a:p>
            <a:pPr marL="0" indent="0">
              <a:buNone/>
            </a:pPr>
            <a:endParaRPr lang="en-US" sz="1568" dirty="0"/>
          </a:p>
        </p:txBody>
      </p:sp>
      <p:pic>
        <p:nvPicPr>
          <p:cNvPr id="6" name="Picture 5"/>
          <p:cNvPicPr>
            <a:picLocks noChangeAspect="1"/>
          </p:cNvPicPr>
          <p:nvPr/>
        </p:nvPicPr>
        <p:blipFill>
          <a:blip r:embed="rId3"/>
          <a:stretch>
            <a:fillRect/>
          </a:stretch>
        </p:blipFill>
        <p:spPr>
          <a:xfrm>
            <a:off x="4825335" y="1240633"/>
            <a:ext cx="5365028" cy="5365028"/>
          </a:xfrm>
          <a:prstGeom prst="rect">
            <a:avLst/>
          </a:prstGeom>
        </p:spPr>
      </p:pic>
    </p:spTree>
    <p:extLst>
      <p:ext uri="{BB962C8B-B14F-4D97-AF65-F5344CB8AC3E}">
        <p14:creationId xmlns:p14="http://schemas.microsoft.com/office/powerpoint/2010/main" val="543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Create Web App on Azure</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endParaRPr lang="fr-FR" sz="2353" dirty="0"/>
          </a:p>
          <a:p>
            <a:pPr marL="0" indent="0">
              <a:buNone/>
            </a:pPr>
            <a:endParaRPr lang="en-US" sz="1568" dirty="0"/>
          </a:p>
        </p:txBody>
      </p:sp>
      <p:pic>
        <p:nvPicPr>
          <p:cNvPr id="5" name="Picture 4"/>
          <p:cNvPicPr>
            <a:picLocks noChangeAspect="1"/>
          </p:cNvPicPr>
          <p:nvPr/>
        </p:nvPicPr>
        <p:blipFill>
          <a:blip r:embed="rId3"/>
          <a:stretch>
            <a:fillRect/>
          </a:stretch>
        </p:blipFill>
        <p:spPr>
          <a:xfrm>
            <a:off x="1507489" y="1664188"/>
            <a:ext cx="9388799" cy="488509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7014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publish profile in Visual Studio 2017</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18282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70286" y="1099242"/>
            <a:ext cx="5173118" cy="2894705"/>
          </a:xfrm>
          <a:prstGeom prst="rect">
            <a:avLst/>
          </a:prstGeom>
        </p:spPr>
      </p:pic>
      <p:pic>
        <p:nvPicPr>
          <p:cNvPr id="4" name="Picture 3"/>
          <p:cNvPicPr>
            <a:picLocks noChangeAspect="1"/>
          </p:cNvPicPr>
          <p:nvPr/>
        </p:nvPicPr>
        <p:blipFill>
          <a:blip r:embed="rId4"/>
          <a:stretch>
            <a:fillRect/>
          </a:stretch>
        </p:blipFill>
        <p:spPr>
          <a:xfrm>
            <a:off x="2707562" y="3640778"/>
            <a:ext cx="8535902" cy="2530885"/>
          </a:xfrm>
          <a:prstGeom prst="rect">
            <a:avLst/>
          </a:prstGeom>
        </p:spPr>
      </p:pic>
    </p:spTree>
    <p:extLst>
      <p:ext uri="{BB962C8B-B14F-4D97-AF65-F5344CB8AC3E}">
        <p14:creationId xmlns:p14="http://schemas.microsoft.com/office/powerpoint/2010/main" val="1554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2" y="288939"/>
            <a:ext cx="11756526" cy="1163472"/>
          </a:xfrm>
        </p:spPr>
        <p:txBody>
          <a:bodyPr>
            <a:normAutofit fontScale="90000"/>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publish profile in Visual Studio 2017</a:t>
            </a:r>
            <a:br>
              <a:rPr lang="en-US" sz="5294" dirty="0"/>
            </a:b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484079" y="1240633"/>
            <a:ext cx="5120283" cy="5279544"/>
          </a:xfrm>
          <a:prstGeom prst="rect">
            <a:avLst/>
          </a:prstGeom>
        </p:spPr>
      </p:pic>
    </p:spTree>
    <p:extLst>
      <p:ext uri="{BB962C8B-B14F-4D97-AF65-F5344CB8AC3E}">
        <p14:creationId xmlns:p14="http://schemas.microsoft.com/office/powerpoint/2010/main" val="26265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some FTP client (like FileZilla)</a:t>
            </a:r>
          </a:p>
        </p:txBody>
      </p:sp>
    </p:spTree>
    <p:extLst>
      <p:ext uri="{BB962C8B-B14F-4D97-AF65-F5344CB8AC3E}">
        <p14:creationId xmlns:p14="http://schemas.microsoft.com/office/powerpoint/2010/main" val="9607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 name="Text Placeholder 2"/>
          <p:cNvSpPr txBox="1">
            <a:spLocks/>
          </p:cNvSpPr>
          <p:nvPr/>
        </p:nvSpPr>
        <p:spPr bwMode="auto">
          <a:xfrm>
            <a:off x="398410" y="1928910"/>
            <a:ext cx="10780248" cy="411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en-US" sz="2353" dirty="0"/>
              <a:t>If you are used to manually copying your web content to a web server, you can use an </a:t>
            </a:r>
            <a:r>
              <a:rPr lang="en-US" sz="2353" dirty="0">
                <a:hlinkClick r:id="rId3"/>
              </a:rPr>
              <a:t>FTP</a:t>
            </a:r>
            <a:r>
              <a:rPr lang="en-US" sz="2353" dirty="0"/>
              <a:t> utility to copy files, such as Windows Explorer or </a:t>
            </a:r>
            <a:r>
              <a:rPr lang="en-US" sz="2353" dirty="0">
                <a:hlinkClick r:id="rId4"/>
              </a:rPr>
              <a:t>FileZilla</a:t>
            </a:r>
            <a:r>
              <a:rPr lang="en-US" sz="2353" dirty="0"/>
              <a:t>.</a:t>
            </a:r>
          </a:p>
          <a:p>
            <a:r>
              <a:rPr lang="en-US" sz="2353" dirty="0"/>
              <a:t>How to upload files with FTP</a:t>
            </a:r>
          </a:p>
          <a:p>
            <a:pPr lvl="1"/>
            <a:r>
              <a:rPr lang="en-US" sz="2059" dirty="0"/>
              <a:t>The </a:t>
            </a:r>
            <a:r>
              <a:rPr lang="en-US" sz="2059" dirty="0">
                <a:hlinkClick r:id="rId5"/>
              </a:rPr>
              <a:t>Azure Portal</a:t>
            </a:r>
            <a:r>
              <a:rPr lang="en-US" sz="2059" dirty="0"/>
              <a:t> gives you all the information you need to connect to your app's directories using FTP or FTPS.</a:t>
            </a:r>
          </a:p>
          <a:p>
            <a:endParaRPr lang="en-US" sz="1568" dirty="0"/>
          </a:p>
        </p:txBody>
      </p:sp>
      <p:pic>
        <p:nvPicPr>
          <p:cNvPr id="2" name="Picture 1"/>
          <p:cNvPicPr>
            <a:picLocks noChangeAspect="1"/>
          </p:cNvPicPr>
          <p:nvPr/>
        </p:nvPicPr>
        <p:blipFill>
          <a:blip r:embed="rId6"/>
          <a:stretch>
            <a:fillRect/>
          </a:stretch>
        </p:blipFill>
        <p:spPr>
          <a:xfrm>
            <a:off x="1860451" y="4179045"/>
            <a:ext cx="8044015" cy="2338376"/>
          </a:xfrm>
          <a:prstGeom prst="rect">
            <a:avLst/>
          </a:prstGeom>
        </p:spPr>
      </p:pic>
    </p:spTree>
    <p:extLst>
      <p:ext uri="{BB962C8B-B14F-4D97-AF65-F5344CB8AC3E}">
        <p14:creationId xmlns:p14="http://schemas.microsoft.com/office/powerpoint/2010/main" val="30345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some FTP client</a:t>
            </a:r>
            <a:endParaRPr lang="pt-PT"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013342" y="1170042"/>
            <a:ext cx="5294436" cy="374275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9" name="Picture 8"/>
          <p:cNvPicPr>
            <a:picLocks noChangeAspect="1"/>
          </p:cNvPicPr>
          <p:nvPr/>
        </p:nvPicPr>
        <p:blipFill>
          <a:blip r:embed="rId4"/>
          <a:stretch>
            <a:fillRect/>
          </a:stretch>
        </p:blipFill>
        <p:spPr>
          <a:xfrm>
            <a:off x="3625264" y="5163510"/>
            <a:ext cx="7639352" cy="1260773"/>
          </a:xfrm>
          <a:prstGeom prst="rect">
            <a:avLst/>
          </a:prstGeom>
        </p:spPr>
      </p:pic>
    </p:spTree>
    <p:extLst>
      <p:ext uri="{BB962C8B-B14F-4D97-AF65-F5344CB8AC3E}">
        <p14:creationId xmlns:p14="http://schemas.microsoft.com/office/powerpoint/2010/main" val="40457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654319" y="595403"/>
            <a:ext cx="11017249" cy="757767"/>
          </a:xfrm>
          <a:prstGeom prst="rect">
            <a:avLst/>
          </a:prstGeom>
        </p:spPr>
        <p:txBody>
          <a:bodyPr vert="horz" wrap="square" lIns="0" tIns="0" rIns="0" bIns="0" rtlCol="0" anchor="b" anchorCtr="0">
            <a:normAutofit fontScale="97500"/>
          </a:bodyPr>
          <a:lstStyle>
            <a:lvl1pPr algn="l" defTabSz="685864" rtl="0" eaLnBrk="1" latinLnBrk="0" hangingPunct="1">
              <a:lnSpc>
                <a:spcPct val="90000"/>
              </a:lnSpc>
              <a:spcBef>
                <a:spcPct val="0"/>
              </a:spcBef>
              <a:buNone/>
              <a:defRPr lang="en-US" sz="3600" b="0" kern="1200" cap="none" spc="-150" baseline="0" dirty="0" smtClean="0">
                <a:ln w="3175">
                  <a:noFill/>
                </a:ln>
                <a:solidFill>
                  <a:srgbClr val="139DEB">
                    <a:alpha val="98824"/>
                  </a:srgbClr>
                </a:solidFill>
                <a:effectLst/>
                <a:latin typeface="Segoe UI Light" pitchFamily="34" charset="0"/>
                <a:ea typeface="+mn-ea"/>
                <a:cs typeface="Arial" charset="0"/>
              </a:defRPr>
            </a:lvl1pPr>
          </a:lstStyle>
          <a:p>
            <a:r>
              <a:rPr lang="en-US" sz="4400" spc="-75" dirty="0">
                <a:solidFill>
                  <a:schemeClr val="tx1"/>
                </a:solidFill>
                <a:latin typeface="+mj-lt"/>
                <a:ea typeface="+mj-ea"/>
                <a:cs typeface="+mj-cs"/>
              </a:rPr>
              <a:t>What we are</a:t>
            </a:r>
            <a:endParaRPr lang="pt-PT" sz="4400" spc="-75" dirty="0">
              <a:solidFill>
                <a:schemeClr val="tx1"/>
              </a:solidFill>
              <a:latin typeface="+mj-lt"/>
              <a:ea typeface="+mj-ea"/>
              <a:cs typeface="+mj-cs"/>
            </a:endParaRPr>
          </a:p>
        </p:txBody>
      </p:sp>
      <p:grpSp>
        <p:nvGrpSpPr>
          <p:cNvPr id="13" name="Group 12"/>
          <p:cNvGrpSpPr/>
          <p:nvPr/>
        </p:nvGrpSpPr>
        <p:grpSpPr>
          <a:xfrm>
            <a:off x="4343715" y="1791203"/>
            <a:ext cx="3504571" cy="3275595"/>
            <a:chOff x="3257786" y="1343402"/>
            <a:chExt cx="2628428" cy="2456696"/>
          </a:xfrm>
        </p:grpSpPr>
        <p:sp>
          <p:nvSpPr>
            <p:cNvPr id="15" name="Rectangle 14"/>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software</a:t>
              </a:r>
            </a:p>
          </p:txBody>
        </p:sp>
        <p:pic>
          <p:nvPicPr>
            <p:cNvPr id="16"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20" name="Rectangle 19"/>
          <p:cNvSpPr/>
          <p:nvPr/>
        </p:nvSpPr>
        <p:spPr bwMode="auto">
          <a:xfrm>
            <a:off x="654319" y="1791203"/>
            <a:ext cx="3504571" cy="327559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a:gradFill>
                  <a:gsLst>
                    <a:gs pos="0">
                      <a:srgbClr val="FFFFFF"/>
                    </a:gs>
                    <a:gs pos="100000">
                      <a:srgbClr val="FFFFFF"/>
                    </a:gs>
                  </a:gsLst>
                  <a:lin ang="5400000" scaled="0"/>
                </a:gradFill>
                <a:latin typeface="Segoe UI Light" pitchFamily="34" charset="0"/>
              </a:rPr>
              <a:t>consulting</a:t>
            </a:r>
          </a:p>
        </p:txBody>
      </p:sp>
      <p:pic>
        <p:nvPicPr>
          <p:cNvPr id="2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470604" y="2108200"/>
            <a:ext cx="1872000" cy="1872000"/>
          </a:xfrm>
          <a:prstGeom prst="rect">
            <a:avLst/>
          </a:prstGeom>
          <a:noFill/>
        </p:spPr>
      </p:pic>
      <p:sp>
        <p:nvSpPr>
          <p:cNvPr id="23" name="Rectangle 22"/>
          <p:cNvSpPr/>
          <p:nvPr/>
        </p:nvSpPr>
        <p:spPr bwMode="auto">
          <a:xfrm>
            <a:off x="8026400" y="1812885"/>
            <a:ext cx="3504571" cy="32755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365760" numCol="1" rtlCol="0" anchor="b" anchorCtr="0" compatLnSpc="1">
            <a:prstTxWarp prst="textNoShape">
              <a:avLst/>
            </a:prstTxWarp>
          </a:bodyPr>
          <a:lstStyle/>
          <a:p>
            <a:pPr algn="ctr" defTabSz="1218768" fontAlgn="base">
              <a:spcBef>
                <a:spcPct val="0"/>
              </a:spcBef>
              <a:spcAft>
                <a:spcPct val="0"/>
              </a:spcAft>
              <a:defRPr/>
            </a:pPr>
            <a:r>
              <a:rPr lang="en-US" sz="4267" kern="0" dirty="0" err="1">
                <a:gradFill>
                  <a:gsLst>
                    <a:gs pos="0">
                      <a:srgbClr val="FFFFFF"/>
                    </a:gs>
                    <a:gs pos="100000">
                      <a:srgbClr val="FFFFFF"/>
                    </a:gs>
                  </a:gsLst>
                  <a:lin ang="5400000" scaled="0"/>
                </a:gradFill>
                <a:latin typeface="Segoe UI Light" pitchFamily="34" charset="0"/>
              </a:rPr>
              <a:t>saas</a:t>
            </a:r>
            <a:endParaRPr lang="en-US" sz="4267" kern="0" dirty="0">
              <a:gradFill>
                <a:gsLst>
                  <a:gs pos="0">
                    <a:srgbClr val="FFFFFF"/>
                  </a:gs>
                  <a:gs pos="100000">
                    <a:srgbClr val="FFFFFF"/>
                  </a:gs>
                </a:gsLst>
                <a:lin ang="5400000" scaled="0"/>
              </a:gradFill>
              <a:latin typeface="Segoe UI Light" pitchFamily="34" charset="0"/>
            </a:endParaRPr>
          </a:p>
        </p:txBody>
      </p:sp>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Tree>
    <p:extLst>
      <p:ext uri="{BB962C8B-B14F-4D97-AF65-F5344CB8AC3E}">
        <p14:creationId xmlns:p14="http://schemas.microsoft.com/office/powerpoint/2010/main" val="33074031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5882" dirty="0"/>
              <a:t>Deploy Web Apps to Azure</a:t>
            </a:r>
          </a:p>
        </p:txBody>
      </p:sp>
      <p:sp>
        <p:nvSpPr>
          <p:cNvPr id="5"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0072C6"/>
              </a:buClr>
            </a:pPr>
            <a:r>
              <a:rPr lang="en-US" sz="3235" dirty="0"/>
              <a:t>Using the Continuous Integration and GitHub</a:t>
            </a:r>
          </a:p>
        </p:txBody>
      </p:sp>
    </p:spTree>
    <p:extLst>
      <p:ext uri="{BB962C8B-B14F-4D97-AF65-F5344CB8AC3E}">
        <p14:creationId xmlns:p14="http://schemas.microsoft.com/office/powerpoint/2010/main" val="15623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5192" y="1195714"/>
            <a:ext cx="7969249" cy="5223473"/>
          </a:xfrm>
          <a:prstGeom prst="rect">
            <a:avLst/>
          </a:prstGeom>
        </p:spPr>
      </p:pic>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spTree>
    <p:extLst>
      <p:ext uri="{BB962C8B-B14F-4D97-AF65-F5344CB8AC3E}">
        <p14:creationId xmlns:p14="http://schemas.microsoft.com/office/powerpoint/2010/main" val="4174077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705"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Using the Continuous Integration and GitHub</a:t>
            </a:r>
            <a:br>
              <a:rPr lang="en-US" sz="4705" dirty="0"/>
            </a:br>
            <a:endParaRPr lang="pt-PT" sz="4705" dirty="0"/>
          </a:p>
        </p:txBody>
      </p:sp>
      <p:pic>
        <p:nvPicPr>
          <p:cNvPr id="3" name="Picture 2"/>
          <p:cNvPicPr>
            <a:picLocks noChangeAspect="1"/>
          </p:cNvPicPr>
          <p:nvPr/>
        </p:nvPicPr>
        <p:blipFill>
          <a:blip r:embed="rId2"/>
          <a:stretch>
            <a:fillRect/>
          </a:stretch>
        </p:blipFill>
        <p:spPr>
          <a:xfrm>
            <a:off x="1154527" y="1189494"/>
            <a:ext cx="5570207" cy="5176921"/>
          </a:xfrm>
          <a:prstGeom prst="rect">
            <a:avLst/>
          </a:prstGeom>
        </p:spPr>
      </p:pic>
      <p:pic>
        <p:nvPicPr>
          <p:cNvPr id="6" name="Picture 5"/>
          <p:cNvPicPr>
            <a:picLocks noChangeAspect="1"/>
          </p:cNvPicPr>
          <p:nvPr/>
        </p:nvPicPr>
        <p:blipFill>
          <a:blip r:embed="rId3"/>
          <a:stretch>
            <a:fillRect/>
          </a:stretch>
        </p:blipFill>
        <p:spPr>
          <a:xfrm>
            <a:off x="8143182" y="1189494"/>
            <a:ext cx="2696289" cy="5136601"/>
          </a:xfrm>
          <a:prstGeom prst="rect">
            <a:avLst/>
          </a:prstGeom>
        </p:spPr>
      </p:pic>
    </p:spTree>
    <p:extLst>
      <p:ext uri="{BB962C8B-B14F-4D97-AF65-F5344CB8AC3E}">
        <p14:creationId xmlns:p14="http://schemas.microsoft.com/office/powerpoint/2010/main" val="1583795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470604" y="2108200"/>
            <a:ext cx="1872000" cy="1872000"/>
          </a:xfrm>
          <a:prstGeom prst="rect">
            <a:avLst/>
          </a:prstGeom>
          <a:noFill/>
        </p:spPr>
      </p:pic>
      <p:sp>
        <p:nvSpPr>
          <p:cNvPr id="24" name="Freeform 8"/>
          <p:cNvSpPr>
            <a:spLocks/>
          </p:cNvSpPr>
          <p:nvPr/>
        </p:nvSpPr>
        <p:spPr bwMode="auto">
          <a:xfrm>
            <a:off x="9058685" y="2683755"/>
            <a:ext cx="1440000" cy="924256"/>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bg1"/>
          </a:solidFill>
          <a:ln w="0">
            <a:noFill/>
            <a:prstDash val="solid"/>
            <a:round/>
            <a:headEnd/>
            <a:tailEnd/>
          </a:ln>
        </p:spPr>
        <p:txBody>
          <a:bodyPr vert="horz" wrap="square" lIns="121920" tIns="731520" rIns="121920" bIns="0" numCol="1" anchor="ctr" anchorCtr="0" compatLnSpc="1">
            <a:prstTxWarp prst="textNoShape">
              <a:avLst/>
            </a:prstTxWarp>
          </a:bodyPr>
          <a:lstStyle/>
          <a:p>
            <a:pPr algn="ctr" defTabSz="1219170">
              <a:lnSpc>
                <a:spcPct val="90000"/>
              </a:lnSpc>
              <a:defRPr/>
            </a:pPr>
            <a:endParaRPr lang="en-US" sz="2400" kern="0" dirty="0">
              <a:solidFill>
                <a:schemeClr val="bg1">
                  <a:alpha val="99000"/>
                </a:schemeClr>
              </a:solidFill>
            </a:endParaRPr>
          </a:p>
        </p:txBody>
      </p:sp>
      <p:sp>
        <p:nvSpPr>
          <p:cNvPr id="19" name="Title 3"/>
          <p:cNvSpPr>
            <a:spLocks noGrp="1"/>
          </p:cNvSpPr>
          <p:nvPr>
            <p:ph type="title"/>
          </p:nvPr>
        </p:nvSpPr>
        <p:spPr>
          <a:xfrm>
            <a:off x="1604123" y="2996058"/>
            <a:ext cx="3156141" cy="886884"/>
          </a:xfrm>
        </p:spPr>
        <p:txBody>
          <a:bodyPr>
            <a:normAutofit/>
          </a:bodyPr>
          <a:lstStyle/>
          <a:p>
            <a:pPr defTabSz="685864"/>
            <a:r>
              <a:rPr lang="en-US" spc="-75" dirty="0">
                <a:ln w="3175">
                  <a:noFill/>
                </a:ln>
              </a:rPr>
              <a:t>consulting</a:t>
            </a:r>
          </a:p>
        </p:txBody>
      </p:sp>
      <p:grpSp>
        <p:nvGrpSpPr>
          <p:cNvPr id="25" name="Group 24"/>
          <p:cNvGrpSpPr/>
          <p:nvPr/>
        </p:nvGrpSpPr>
        <p:grpSpPr>
          <a:xfrm>
            <a:off x="1738128" y="622717"/>
            <a:ext cx="1897051" cy="1772643"/>
            <a:chOff x="1303596" y="467038"/>
            <a:chExt cx="1422788" cy="1329482"/>
          </a:xfrm>
        </p:grpSpPr>
        <p:sp>
          <p:nvSpPr>
            <p:cNvPr id="26" name="Rectangle 25"/>
            <p:cNvSpPr/>
            <p:nvPr/>
          </p:nvSpPr>
          <p:spPr bwMode="auto">
            <a:xfrm>
              <a:off x="1303596"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err="1">
                  <a:solidFill>
                    <a:schemeClr val="bg1"/>
                  </a:solidFill>
                </a:rPr>
                <a:t>bigdata</a:t>
              </a:r>
              <a:endParaRPr lang="en-US" sz="1867" b="1" kern="0" dirty="0">
                <a:solidFill>
                  <a:schemeClr val="bg1"/>
                </a:solidFill>
              </a:endParaRPr>
            </a:p>
          </p:txBody>
        </p:sp>
        <p:pic>
          <p:nvPicPr>
            <p:cNvPr id="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324" y="714499"/>
              <a:ext cx="638782" cy="63861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706793" y="622717"/>
            <a:ext cx="1897051" cy="1772643"/>
            <a:chOff x="2780095" y="467038"/>
            <a:chExt cx="1422788" cy="1329482"/>
          </a:xfrm>
          <a:solidFill>
            <a:srgbClr val="FF9900"/>
          </a:solidFill>
        </p:grpSpPr>
        <p:sp>
          <p:nvSpPr>
            <p:cNvPr id="29" name="Rectangle 28"/>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business intelligence</a:t>
              </a:r>
            </a:p>
          </p:txBody>
        </p:sp>
        <p:pic>
          <p:nvPicPr>
            <p:cNvPr id="30"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solidFill>
              <a:srgbClr val="C00000"/>
            </a:solidFill>
            <a:extLst/>
          </p:spPr>
        </p:pic>
      </p:grpSp>
      <p:grpSp>
        <p:nvGrpSpPr>
          <p:cNvPr id="32" name="Group 31"/>
          <p:cNvGrpSpPr/>
          <p:nvPr/>
        </p:nvGrpSpPr>
        <p:grpSpPr>
          <a:xfrm>
            <a:off x="7653173" y="4308673"/>
            <a:ext cx="1897051" cy="1772643"/>
            <a:chOff x="7223167" y="1850974"/>
            <a:chExt cx="1422788" cy="1329482"/>
          </a:xfrm>
        </p:grpSpPr>
        <p:sp>
          <p:nvSpPr>
            <p:cNvPr id="33" name="Rectangle 3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596885" fontAlgn="base">
                <a:spcBef>
                  <a:spcPct val="0"/>
                </a:spcBef>
                <a:spcAft>
                  <a:spcPct val="0"/>
                </a:spcAft>
                <a:defRPr/>
              </a:pPr>
              <a:r>
                <a:rPr lang="en-US" sz="1867" b="1" kern="0" dirty="0" err="1">
                  <a:solidFill>
                    <a:schemeClr val="bg1"/>
                  </a:solidFill>
                </a:rPr>
                <a:t>crm</a:t>
              </a:r>
              <a:endParaRPr lang="en-US" sz="1867" b="1" kern="0" dirty="0">
                <a:solidFill>
                  <a:schemeClr val="bg1"/>
                </a:solidFill>
              </a:endParaRPr>
            </a:p>
          </p:txBody>
        </p:sp>
        <p:grpSp>
          <p:nvGrpSpPr>
            <p:cNvPr id="34" name="Group 33"/>
            <p:cNvGrpSpPr/>
            <p:nvPr/>
          </p:nvGrpSpPr>
          <p:grpSpPr bwMode="black">
            <a:xfrm>
              <a:off x="7557333" y="2262691"/>
              <a:ext cx="754455" cy="459435"/>
              <a:chOff x="10387012" y="4179358"/>
              <a:chExt cx="974726" cy="593725"/>
            </a:xfrm>
            <a:solidFill>
              <a:srgbClr val="FFFFFF"/>
            </a:solidFill>
          </p:grpSpPr>
          <p:sp>
            <p:nvSpPr>
              <p:cNvPr id="35"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6"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sp>
            <p:nvSpPr>
              <p:cNvPr id="39"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solidFill>
                    <a:schemeClr val="bg1"/>
                  </a:solidFill>
                </a:endParaRPr>
              </a:p>
            </p:txBody>
          </p:sp>
        </p:grpSp>
      </p:grpSp>
      <p:grpSp>
        <p:nvGrpSpPr>
          <p:cNvPr id="40" name="Group 39"/>
          <p:cNvGrpSpPr/>
          <p:nvPr/>
        </p:nvGrpSpPr>
        <p:grpSpPr>
          <a:xfrm>
            <a:off x="5675880" y="2474745"/>
            <a:ext cx="1897051" cy="1772643"/>
            <a:chOff x="2780095" y="3236874"/>
            <a:chExt cx="1422788" cy="1329482"/>
          </a:xfrm>
        </p:grpSpPr>
        <p:sp>
          <p:nvSpPr>
            <p:cNvPr id="41" name="Rectangle 40"/>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cloud</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43" name="Group 42"/>
          <p:cNvGrpSpPr/>
          <p:nvPr/>
        </p:nvGrpSpPr>
        <p:grpSpPr>
          <a:xfrm>
            <a:off x="7653173" y="2471031"/>
            <a:ext cx="1897051" cy="1772643"/>
            <a:chOff x="4256591" y="3236873"/>
            <a:chExt cx="1422788" cy="1329482"/>
          </a:xfrm>
        </p:grpSpPr>
        <p:sp>
          <p:nvSpPr>
            <p:cNvPr id="44" name="Rectangle 43"/>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azure</a:t>
              </a:r>
            </a:p>
          </p:txBody>
        </p:sp>
        <p:pic>
          <p:nvPicPr>
            <p:cNvPr id="45" name="Picture 26" descr="Dashboard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7" name="Rectangle 46"/>
          <p:cNvSpPr/>
          <p:nvPr/>
        </p:nvSpPr>
        <p:spPr bwMode="auto">
          <a:xfrm>
            <a:off x="3706793" y="4325704"/>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mobile</a:t>
            </a:r>
          </a:p>
        </p:txBody>
      </p:sp>
      <p:grpSp>
        <p:nvGrpSpPr>
          <p:cNvPr id="48" name="Group 47"/>
          <p:cNvGrpSpPr/>
          <p:nvPr/>
        </p:nvGrpSpPr>
        <p:grpSpPr>
          <a:xfrm>
            <a:off x="4728113" y="4972523"/>
            <a:ext cx="580847" cy="350928"/>
            <a:chOff x="214313" y="2174875"/>
            <a:chExt cx="990600" cy="598488"/>
          </a:xfrm>
          <a:solidFill>
            <a:schemeClr val="bg1"/>
          </a:solidFill>
        </p:grpSpPr>
        <p:sp>
          <p:nvSpPr>
            <p:cNvPr id="5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grpSp>
        <p:nvGrpSpPr>
          <p:cNvPr id="49" name="Group 48"/>
          <p:cNvGrpSpPr/>
          <p:nvPr/>
        </p:nvGrpSpPr>
        <p:grpSpPr>
          <a:xfrm>
            <a:off x="3982448" y="4850899"/>
            <a:ext cx="311121" cy="594226"/>
            <a:chOff x="-498475" y="1609726"/>
            <a:chExt cx="950913" cy="1816099"/>
          </a:xfrm>
        </p:grpSpPr>
        <p:sp>
          <p:nvSpPr>
            <p:cNvPr id="5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sp>
          <p:nvSpPr>
            <p:cNvPr id="5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867" b="1" kern="0" dirty="0"/>
            </a:p>
          </p:txBody>
        </p:sp>
      </p:grpSp>
      <p:sp>
        <p:nvSpPr>
          <p:cNvPr id="50" name="Cross 49"/>
          <p:cNvSpPr/>
          <p:nvPr/>
        </p:nvSpPr>
        <p:spPr bwMode="auto">
          <a:xfrm>
            <a:off x="4390997" y="5028141"/>
            <a:ext cx="239692" cy="239692"/>
          </a:xfrm>
          <a:prstGeom prst="plus">
            <a:avLst>
              <a:gd name="adj" fmla="val 3722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endParaRPr lang="en-US" sz="1867" b="1" kern="0" dirty="0">
              <a:solidFill>
                <a:schemeClr val="tx1"/>
              </a:solidFill>
            </a:endParaRPr>
          </a:p>
        </p:txBody>
      </p:sp>
      <p:sp>
        <p:nvSpPr>
          <p:cNvPr id="55" name="Rectangle 54"/>
          <p:cNvSpPr/>
          <p:nvPr/>
        </p:nvSpPr>
        <p:spPr bwMode="auto">
          <a:xfrm>
            <a:off x="5675880" y="622716"/>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integration</a:t>
            </a:r>
          </a:p>
        </p:txBody>
      </p:sp>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98124" y="952665"/>
            <a:ext cx="851709" cy="851488"/>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bwMode="auto">
          <a:xfrm>
            <a:off x="5675880" y="4314135"/>
            <a:ext cx="1897051" cy="17726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4800" tIns="182400" rIns="244800" bIns="182400" numCol="1" rtlCol="0" anchor="b" anchorCtr="0" compatLnSpc="1">
            <a:prstTxWarp prst="textNoShape">
              <a:avLst/>
            </a:prstTxWarp>
          </a:bodyPr>
          <a:lstStyle/>
          <a:p>
            <a:pPr algn="ctr" defTabSz="914160" fontAlgn="base">
              <a:spcBef>
                <a:spcPct val="0"/>
              </a:spcBef>
              <a:spcAft>
                <a:spcPct val="0"/>
              </a:spcAft>
              <a:defRPr/>
            </a:pPr>
            <a:r>
              <a:rPr lang="en-US" sz="1867" b="1" kern="0" dirty="0">
                <a:solidFill>
                  <a:schemeClr val="bg1"/>
                </a:solidFill>
              </a:rPr>
              <a:t>portals</a:t>
            </a:r>
          </a:p>
        </p:txBody>
      </p:sp>
      <p:pic>
        <p:nvPicPr>
          <p:cNvPr id="58" name="Picture 57"/>
          <p:cNvPicPr>
            <a:picLocks noChangeAspect="1"/>
          </p:cNvPicPr>
          <p:nvPr/>
        </p:nvPicPr>
        <p:blipFill rotWithShape="1">
          <a:blip r:embed="rId9" cstate="print">
            <a:extLst>
              <a:ext uri="{28A0092B-C50C-407E-A947-70E740481C1C}">
                <a14:useLocalDpi xmlns:a14="http://schemas.microsoft.com/office/drawing/2010/main" val="0"/>
              </a:ext>
            </a:extLst>
          </a:blip>
          <a:srcRect l="26418" r="24915" b="4055"/>
          <a:stretch/>
        </p:blipFill>
        <p:spPr>
          <a:xfrm>
            <a:off x="6287776" y="4565667"/>
            <a:ext cx="824225" cy="974703"/>
          </a:xfrm>
          <a:prstGeom prst="rect">
            <a:avLst/>
          </a:prstGeom>
        </p:spPr>
      </p:pic>
    </p:spTree>
    <p:extLst>
      <p:ext uri="{BB962C8B-B14F-4D97-AF65-F5344CB8AC3E}">
        <p14:creationId xmlns:p14="http://schemas.microsoft.com/office/powerpoint/2010/main" val="3512457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281" y="2628619"/>
            <a:ext cx="2540810" cy="242552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869" y="5359126"/>
            <a:ext cx="512037" cy="805088"/>
          </a:xfrm>
          <a:prstGeom prst="rect">
            <a:avLst/>
          </a:prstGeom>
        </p:spPr>
      </p:pic>
      <p:pic>
        <p:nvPicPr>
          <p:cNvPr id="7" name="Picture 2" descr="C:\Users\v-ossant\Documents\SQL Azure PM Oct10\LogoAzureCircl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46622" y="5393134"/>
            <a:ext cx="1207994" cy="67709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51481"/>
          <a:stretch/>
        </p:blipFill>
        <p:spPr>
          <a:xfrm>
            <a:off x="610379" y="2584041"/>
            <a:ext cx="3961838" cy="2470330"/>
          </a:xfrm>
          <a:prstGeom prst="rect">
            <a:avLst/>
          </a:prstGeom>
        </p:spPr>
      </p:pic>
      <p:pic>
        <p:nvPicPr>
          <p:cNvPr id="12" name="Picture 2" descr="https://intranet.devscope.net/operacional/marketing/Branding/Logotipo%20Devscope/devscope_squ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79" y="759835"/>
            <a:ext cx="1523784" cy="1523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47AF84-D440-4401-A5FF-65EF3F958003}"/>
              </a:ext>
            </a:extLst>
          </p:cNvPr>
          <p:cNvPicPr>
            <a:picLocks noChangeAspect="1"/>
          </p:cNvPicPr>
          <p:nvPr/>
        </p:nvPicPr>
        <p:blipFill>
          <a:blip r:embed="rId8"/>
          <a:stretch>
            <a:fillRect/>
          </a:stretch>
        </p:blipFill>
        <p:spPr>
          <a:xfrm>
            <a:off x="6096000" y="3079379"/>
            <a:ext cx="1228725" cy="1524000"/>
          </a:xfrm>
          <a:prstGeom prst="rect">
            <a:avLst/>
          </a:prstGeom>
        </p:spPr>
      </p:pic>
    </p:spTree>
    <p:extLst>
      <p:ext uri="{BB962C8B-B14F-4D97-AF65-F5344CB8AC3E}">
        <p14:creationId xmlns:p14="http://schemas.microsoft.com/office/powerpoint/2010/main" val="3297991189"/>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297404" y="1075806"/>
            <a:ext cx="1594381" cy="65171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8016036" y="1732389"/>
            <a:ext cx="1360012" cy="520592"/>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3294823" y="1162905"/>
            <a:ext cx="2108061" cy="790031"/>
          </a:xfrm>
          <a:prstGeom prst="rect">
            <a:avLst/>
          </a:prstGeom>
          <a:ln>
            <a:noFill/>
          </a:ln>
          <a:extLst>
            <a:ext uri="{53640926-AAD7-44d8-BBD7-CCE9431645EC}">
              <a14:shadowObscured xmlns=""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10082834" y="3178351"/>
            <a:ext cx="1465441" cy="1224723"/>
          </a:xfrm>
          <a:prstGeom prst="rect">
            <a:avLst/>
          </a:prstGeom>
        </p:spPr>
      </p:pic>
      <p:pic>
        <p:nvPicPr>
          <p:cNvPr id="56" name="Picture 55"/>
          <p:cNvPicPr/>
          <p:nvPr/>
        </p:nvPicPr>
        <p:blipFill>
          <a:blip r:embed="rId7" cstate="print">
            <a:extLst>
              <a:ext uri="{28A0092B-C50C-407E-A947-70E740481C1C}">
                <a14:useLocalDpi xmlns:a14="http://schemas.microsoft.com/office/drawing/2010/main" val="0"/>
              </a:ext>
            </a:extLst>
          </a:blip>
          <a:stretch>
            <a:fillRect/>
          </a:stretch>
        </p:blipFill>
        <p:spPr>
          <a:xfrm>
            <a:off x="2297865" y="2063770"/>
            <a:ext cx="1340124" cy="1340124"/>
          </a:xfrm>
          <a:prstGeom prst="rect">
            <a:avLst/>
          </a:prstGeom>
        </p:spPr>
      </p:pic>
      <p:pic>
        <p:nvPicPr>
          <p:cNvPr id="57" name="Picture 56"/>
          <p:cNvPicPr/>
          <p:nvPr/>
        </p:nvPicPr>
        <p:blipFill>
          <a:blip r:embed="rId8" cstate="print">
            <a:extLst>
              <a:ext uri="{28A0092B-C50C-407E-A947-70E740481C1C}">
                <a14:useLocalDpi xmlns:a14="http://schemas.microsoft.com/office/drawing/2010/main" val="0"/>
              </a:ext>
            </a:extLst>
          </a:blip>
          <a:stretch>
            <a:fillRect/>
          </a:stretch>
        </p:blipFill>
        <p:spPr>
          <a:xfrm>
            <a:off x="5969742" y="2430065"/>
            <a:ext cx="1312617" cy="930935"/>
          </a:xfrm>
          <a:prstGeom prst="rect">
            <a:avLst/>
          </a:prstGeom>
        </p:spPr>
      </p:pic>
      <p:pic>
        <p:nvPicPr>
          <p:cNvPr id="58" name="Picture 57"/>
          <p:cNvPicPr/>
          <p:nvPr/>
        </p:nvPicPr>
        <p:blipFill rotWithShape="1">
          <a:blip r:embed="rId9">
            <a:extLst>
              <a:ext uri="{28A0092B-C50C-407E-A947-70E740481C1C}">
                <a14:useLocalDpi xmlns:a14="http://schemas.microsoft.com/office/drawing/2010/main" val="0"/>
              </a:ext>
            </a:extLst>
          </a:blip>
          <a:srcRect t="27270" b="28416"/>
          <a:stretch/>
        </p:blipFill>
        <p:spPr bwMode="auto">
          <a:xfrm>
            <a:off x="367551" y="5523430"/>
            <a:ext cx="2067247" cy="839553"/>
          </a:xfrm>
          <a:prstGeom prst="rect">
            <a:avLst/>
          </a:prstGeom>
          <a:ln>
            <a:noFill/>
          </a:ln>
          <a:extLst>
            <a:ext uri="{53640926-AAD7-44d8-BBD7-CCE9431645EC}">
              <a14:shadowObscured xmlns="" xmlns:a14="http://schemas.microsoft.com/office/drawing/2010/main"/>
            </a:ext>
          </a:extLst>
        </p:spPr>
      </p:pic>
      <p:pic>
        <p:nvPicPr>
          <p:cNvPr id="60" name="Picture 59"/>
          <p:cNvPicPr/>
          <p:nvPr/>
        </p:nvPicPr>
        <p:blipFill>
          <a:blip r:embed="rId10">
            <a:extLst>
              <a:ext uri="{28A0092B-C50C-407E-A947-70E740481C1C}">
                <a14:useLocalDpi xmlns:a14="http://schemas.microsoft.com/office/drawing/2010/main" val="0"/>
              </a:ext>
            </a:extLst>
          </a:blip>
          <a:stretch>
            <a:fillRect/>
          </a:stretch>
        </p:blipFill>
        <p:spPr>
          <a:xfrm>
            <a:off x="5969742" y="1582216"/>
            <a:ext cx="1074553" cy="709611"/>
          </a:xfrm>
          <a:prstGeom prst="rect">
            <a:avLst/>
          </a:prstGeom>
        </p:spPr>
      </p:pic>
      <p:pic>
        <p:nvPicPr>
          <p:cNvPr id="64" name="Picture 63"/>
          <p:cNvPicPr/>
          <p:nvPr/>
        </p:nvPicPr>
        <p:blipFill>
          <a:blip r:embed="rId11" cstate="print">
            <a:extLst>
              <a:ext uri="{28A0092B-C50C-407E-A947-70E740481C1C}">
                <a14:useLocalDpi xmlns:a14="http://schemas.microsoft.com/office/drawing/2010/main" val="0"/>
              </a:ext>
            </a:extLst>
          </a:blip>
          <a:stretch>
            <a:fillRect/>
          </a:stretch>
        </p:blipFill>
        <p:spPr>
          <a:xfrm>
            <a:off x="7823201" y="3579144"/>
            <a:ext cx="1576385" cy="538208"/>
          </a:xfrm>
          <a:prstGeom prst="rect">
            <a:avLst/>
          </a:prstGeom>
        </p:spPr>
      </p:pic>
      <p:pic>
        <p:nvPicPr>
          <p:cNvPr id="69" name="Picture 68"/>
          <p:cNvPicPr/>
          <p:nvPr/>
        </p:nvPicPr>
        <p:blipFill>
          <a:blip r:embed="rId12">
            <a:extLst>
              <a:ext uri="{28A0092B-C50C-407E-A947-70E740481C1C}">
                <a14:useLocalDpi xmlns:a14="http://schemas.microsoft.com/office/drawing/2010/main" val="0"/>
              </a:ext>
            </a:extLst>
          </a:blip>
          <a:stretch>
            <a:fillRect/>
          </a:stretch>
        </p:blipFill>
        <p:spPr>
          <a:xfrm>
            <a:off x="2096356" y="4696436"/>
            <a:ext cx="1234089" cy="543000"/>
          </a:xfrm>
          <a:prstGeom prst="rect">
            <a:avLst/>
          </a:prstGeom>
        </p:spPr>
      </p:pic>
      <p:pic>
        <p:nvPicPr>
          <p:cNvPr id="71" name="Picture 70"/>
          <p:cNvPicPr/>
          <p:nvPr/>
        </p:nvPicPr>
        <p:blipFill>
          <a:blip r:embed="rId13">
            <a:extLst>
              <a:ext uri="{28A0092B-C50C-407E-A947-70E740481C1C}">
                <a14:useLocalDpi xmlns:a14="http://schemas.microsoft.com/office/drawing/2010/main" val="0"/>
              </a:ext>
            </a:extLst>
          </a:blip>
          <a:stretch>
            <a:fillRect/>
          </a:stretch>
        </p:blipFill>
        <p:spPr>
          <a:xfrm>
            <a:off x="4198351" y="4585841"/>
            <a:ext cx="2032000" cy="413199"/>
          </a:xfrm>
          <a:prstGeom prst="rect">
            <a:avLst/>
          </a:prstGeom>
        </p:spPr>
      </p:pic>
      <p:pic>
        <p:nvPicPr>
          <p:cNvPr id="73" name="Picture 72"/>
          <p:cNvPicPr/>
          <p:nvPr/>
        </p:nvPicPr>
        <p:blipFill>
          <a:blip r:embed="rId14">
            <a:extLst>
              <a:ext uri="{28A0092B-C50C-407E-A947-70E740481C1C}">
                <a14:useLocalDpi xmlns:a14="http://schemas.microsoft.com/office/drawing/2010/main" val="0"/>
              </a:ext>
            </a:extLst>
          </a:blip>
          <a:stretch>
            <a:fillRect/>
          </a:stretch>
        </p:blipFill>
        <p:spPr>
          <a:xfrm>
            <a:off x="6922584" y="4605939"/>
            <a:ext cx="1579312" cy="375020"/>
          </a:xfrm>
          <a:prstGeom prst="rect">
            <a:avLst/>
          </a:prstGeom>
        </p:spPr>
      </p:pic>
      <p:pic>
        <p:nvPicPr>
          <p:cNvPr id="74" name="Picture 73"/>
          <p:cNvPicPr/>
          <p:nvPr/>
        </p:nvPicPr>
        <p:blipFill>
          <a:blip r:embed="rId15">
            <a:extLst>
              <a:ext uri="{28A0092B-C50C-407E-A947-70E740481C1C}">
                <a14:useLocalDpi xmlns:a14="http://schemas.microsoft.com/office/drawing/2010/main" val="0"/>
              </a:ext>
            </a:extLst>
          </a:blip>
          <a:stretch>
            <a:fillRect/>
          </a:stretch>
        </p:blipFill>
        <p:spPr>
          <a:xfrm>
            <a:off x="9961377" y="4893572"/>
            <a:ext cx="1712456" cy="691728"/>
          </a:xfrm>
          <a:prstGeom prst="rect">
            <a:avLst/>
          </a:prstGeom>
        </p:spPr>
      </p:pic>
      <p:pic>
        <p:nvPicPr>
          <p:cNvPr id="75" name="Picture 74"/>
          <p:cNvPicPr/>
          <p:nvPr/>
        </p:nvPicPr>
        <p:blipFill>
          <a:blip r:embed="rId16">
            <a:extLst>
              <a:ext uri="{28A0092B-C50C-407E-A947-70E740481C1C}">
                <a14:useLocalDpi xmlns:a14="http://schemas.microsoft.com/office/drawing/2010/main" val="0"/>
              </a:ext>
            </a:extLst>
          </a:blip>
          <a:stretch>
            <a:fillRect/>
          </a:stretch>
        </p:blipFill>
        <p:spPr>
          <a:xfrm>
            <a:off x="316632" y="2430064"/>
            <a:ext cx="1422400" cy="523523"/>
          </a:xfrm>
          <a:prstGeom prst="rect">
            <a:avLst/>
          </a:prstGeom>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089" y="2323635"/>
            <a:ext cx="1399116" cy="54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18">
            <a:extLst>
              <a:ext uri="{28A0092B-C50C-407E-A947-70E740481C1C}">
                <a14:useLocalDpi xmlns:a14="http://schemas.microsoft.com/office/drawing/2010/main" val="0"/>
              </a:ext>
            </a:extLst>
          </a:blip>
          <a:stretch>
            <a:fillRect/>
          </a:stretch>
        </p:blipFill>
        <p:spPr>
          <a:xfrm>
            <a:off x="8675954" y="2708399"/>
            <a:ext cx="1441020" cy="339064"/>
          </a:xfrm>
          <a:prstGeom prst="rect">
            <a:avLst/>
          </a:prstGeom>
        </p:spPr>
      </p:pic>
      <p:pic>
        <p:nvPicPr>
          <p:cNvPr id="28" name="Picture 27"/>
          <p:cNvPicPr/>
          <p:nvPr/>
        </p:nvPicPr>
        <p:blipFill>
          <a:blip r:embed="rId19">
            <a:extLst>
              <a:ext uri="{28A0092B-C50C-407E-A947-70E740481C1C}">
                <a14:useLocalDpi xmlns:a14="http://schemas.microsoft.com/office/drawing/2010/main" val="0"/>
              </a:ext>
            </a:extLst>
          </a:blip>
          <a:stretch>
            <a:fillRect/>
          </a:stretch>
        </p:blipFill>
        <p:spPr>
          <a:xfrm>
            <a:off x="3197854" y="3513698"/>
            <a:ext cx="1000497" cy="773717"/>
          </a:xfrm>
          <a:prstGeom prst="rect">
            <a:avLst/>
          </a:prstGeom>
        </p:spPr>
      </p:pic>
      <p:pic>
        <p:nvPicPr>
          <p:cNvPr id="29" name="Picture 28"/>
          <p:cNvPicPr/>
          <p:nvPr/>
        </p:nvPicPr>
        <p:blipFill rotWithShape="1">
          <a:blip r:embed="rId20" cstate="print">
            <a:extLst>
              <a:ext uri="{28A0092B-C50C-407E-A947-70E740481C1C}">
                <a14:useLocalDpi xmlns:a14="http://schemas.microsoft.com/office/drawing/2010/main" val="0"/>
              </a:ext>
            </a:extLst>
          </a:blip>
          <a:srcRect t="25516" b="25863"/>
          <a:stretch/>
        </p:blipFill>
        <p:spPr bwMode="auto">
          <a:xfrm>
            <a:off x="5183035" y="3708692"/>
            <a:ext cx="1575647" cy="503233"/>
          </a:xfrm>
          <a:prstGeom prst="rect">
            <a:avLst/>
          </a:prstGeom>
          <a:ln>
            <a:noFill/>
          </a:ln>
          <a:extLst>
            <a:ext uri="{53640926-AAD7-44d8-BBD7-CCE9431645EC}">
              <a14:shadowObscured xmlns="" xmlns:a14="http://schemas.microsoft.com/office/drawing/2010/main"/>
            </a:ext>
          </a:extLst>
        </p:spPr>
      </p:pic>
      <p:pic>
        <p:nvPicPr>
          <p:cNvPr id="31" name="Picture 30"/>
          <p:cNvPicPr/>
          <p:nvPr/>
        </p:nvPicPr>
        <p:blipFill>
          <a:blip r:embed="rId21">
            <a:extLst>
              <a:ext uri="{28A0092B-C50C-407E-A947-70E740481C1C}">
                <a14:useLocalDpi xmlns:a14="http://schemas.microsoft.com/office/drawing/2010/main" val="0"/>
              </a:ext>
            </a:extLst>
          </a:blip>
          <a:stretch>
            <a:fillRect/>
          </a:stretch>
        </p:blipFill>
        <p:spPr>
          <a:xfrm>
            <a:off x="4788700" y="7086600"/>
            <a:ext cx="1713448" cy="565419"/>
          </a:xfrm>
          <a:prstGeom prst="rect">
            <a:avLst/>
          </a:prstGeom>
        </p:spPr>
      </p:pic>
      <p:pic>
        <p:nvPicPr>
          <p:cNvPr id="33" name="Picture 32"/>
          <p:cNvPicPr/>
          <p:nvPr/>
        </p:nvPicPr>
        <p:blipFill>
          <a:blip r:embed="rId22" cstate="print">
            <a:extLst>
              <a:ext uri="{28A0092B-C50C-407E-A947-70E740481C1C}">
                <a14:useLocalDpi xmlns:a14="http://schemas.microsoft.com/office/drawing/2010/main" val="0"/>
              </a:ext>
            </a:extLst>
          </a:blip>
          <a:stretch>
            <a:fillRect/>
          </a:stretch>
        </p:blipFill>
        <p:spPr>
          <a:xfrm>
            <a:off x="5709463" y="5503568"/>
            <a:ext cx="1049219" cy="928717"/>
          </a:xfrm>
          <a:prstGeom prst="rect">
            <a:avLst/>
          </a:prstGeom>
        </p:spPr>
      </p:pic>
      <p:pic>
        <p:nvPicPr>
          <p:cNvPr id="30" name="Picture 29">
            <a:extLst>
              <a:ext uri="{FF2B5EF4-FFF2-40B4-BE49-F238E27FC236}">
                <a16:creationId xmlns:a16="http://schemas.microsoft.com/office/drawing/2014/main" id="{6525CDB9-F342-43BA-A331-303E0C10073A}"/>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95570" y="4567843"/>
            <a:ext cx="829012" cy="829012"/>
          </a:xfrm>
          <a:prstGeom prst="rect">
            <a:avLst/>
          </a:prstGeom>
        </p:spPr>
      </p:pic>
      <p:pic>
        <p:nvPicPr>
          <p:cNvPr id="37" name="Picture 36" descr="Marca">
            <a:extLst>
              <a:ext uri="{FF2B5EF4-FFF2-40B4-BE49-F238E27FC236}">
                <a16:creationId xmlns:a16="http://schemas.microsoft.com/office/drawing/2014/main" id="{77683462-C321-464A-B3C5-A7F0B0CE7A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058" y="2303923"/>
            <a:ext cx="1496060" cy="10551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romano\AppData\Local\Microsoft\Windows\INetCacheContent.Word\103421.jpg">
            <a:extLst>
              <a:ext uri="{FF2B5EF4-FFF2-40B4-BE49-F238E27FC236}">
                <a16:creationId xmlns:a16="http://schemas.microsoft.com/office/drawing/2014/main" id="{8E786932-2E8E-4279-BA28-1D66315D9460}"/>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76627" y="5887719"/>
            <a:ext cx="1769533" cy="864499"/>
          </a:xfrm>
          <a:prstGeom prst="rect">
            <a:avLst/>
          </a:prstGeom>
          <a:noFill/>
          <a:ln>
            <a:noFill/>
          </a:ln>
        </p:spPr>
      </p:pic>
      <p:pic>
        <p:nvPicPr>
          <p:cNvPr id="39" name="Picture 38">
            <a:extLst>
              <a:ext uri="{FF2B5EF4-FFF2-40B4-BE49-F238E27FC236}">
                <a16:creationId xmlns:a16="http://schemas.microsoft.com/office/drawing/2014/main" id="{F41D37D6-D510-491D-BE12-82D50C65D29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6897" y="3299740"/>
            <a:ext cx="1306899" cy="869432"/>
          </a:xfrm>
          <a:prstGeom prst="rect">
            <a:avLst/>
          </a:prstGeom>
        </p:spPr>
      </p:pic>
      <p:pic>
        <p:nvPicPr>
          <p:cNvPr id="40" name="Picture 39">
            <a:extLst>
              <a:ext uri="{FF2B5EF4-FFF2-40B4-BE49-F238E27FC236}">
                <a16:creationId xmlns:a16="http://schemas.microsoft.com/office/drawing/2014/main" id="{ECEA54B0-51DF-438A-AF98-1F8A3641DBD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7089" y="409082"/>
            <a:ext cx="1778273" cy="695311"/>
          </a:xfrm>
          <a:prstGeom prst="rect">
            <a:avLst/>
          </a:prstGeom>
        </p:spPr>
      </p:pic>
      <p:pic>
        <p:nvPicPr>
          <p:cNvPr id="42" name="Picture 41">
            <a:extLst>
              <a:ext uri="{FF2B5EF4-FFF2-40B4-BE49-F238E27FC236}">
                <a16:creationId xmlns:a16="http://schemas.microsoft.com/office/drawing/2014/main" id="{0C5E4FBC-946D-4835-9BA8-7D9A15150A01}"/>
              </a:ext>
            </a:extLst>
          </p:cNvPr>
          <p:cNvPicPr>
            <a:picLocks noChangeAspect="1"/>
          </p:cNvPicPr>
          <p:nvPr/>
        </p:nvPicPr>
        <p:blipFill>
          <a:blip r:embed="rId28"/>
          <a:stretch>
            <a:fillRect/>
          </a:stretch>
        </p:blipFill>
        <p:spPr>
          <a:xfrm>
            <a:off x="2796158" y="5588679"/>
            <a:ext cx="928265" cy="929775"/>
          </a:xfrm>
          <a:prstGeom prst="rect">
            <a:avLst/>
          </a:prstGeom>
        </p:spPr>
      </p:pic>
      <p:pic>
        <p:nvPicPr>
          <p:cNvPr id="43" name="Picture 42">
            <a:extLst>
              <a:ext uri="{FF2B5EF4-FFF2-40B4-BE49-F238E27FC236}">
                <a16:creationId xmlns:a16="http://schemas.microsoft.com/office/drawing/2014/main" id="{4A55DB14-721F-4520-8312-DAF5D70D4EF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2665" y="5664337"/>
            <a:ext cx="1143000" cy="476251"/>
          </a:xfrm>
          <a:prstGeom prst="rect">
            <a:avLst/>
          </a:prstGeom>
        </p:spPr>
      </p:pic>
      <p:pic>
        <p:nvPicPr>
          <p:cNvPr id="18434" name="Picture 3">
            <a:extLst>
              <a:ext uri="{FF2B5EF4-FFF2-40B4-BE49-F238E27FC236}">
                <a16:creationId xmlns:a16="http://schemas.microsoft.com/office/drawing/2014/main" id="{C3235EDD-BEEE-4A82-AA11-060AFAD7722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32057" y="5282177"/>
            <a:ext cx="1212627" cy="69373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2">
            <a:extLst>
              <a:ext uri="{FF2B5EF4-FFF2-40B4-BE49-F238E27FC236}">
                <a16:creationId xmlns:a16="http://schemas.microsoft.com/office/drawing/2014/main" id="{2F768D50-9254-4969-96E4-2E6F947BF0D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43965" y="1118630"/>
            <a:ext cx="1595107" cy="80945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1" descr="image005">
            <a:extLst>
              <a:ext uri="{FF2B5EF4-FFF2-40B4-BE49-F238E27FC236}">
                <a16:creationId xmlns:a16="http://schemas.microsoft.com/office/drawing/2014/main" id="{BE832C1B-C7C2-49F4-83D2-50641AD3035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48048" y="390006"/>
            <a:ext cx="210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F25C162-24F8-4780-95DE-0CA89BF9D03B}"/>
              </a:ext>
            </a:extLst>
          </p:cNvPr>
          <p:cNvPicPr>
            <a:picLocks noChangeAspect="1"/>
          </p:cNvPicPr>
          <p:nvPr/>
        </p:nvPicPr>
        <p:blipFill>
          <a:blip r:embed="rId33"/>
          <a:stretch>
            <a:fillRect/>
          </a:stretch>
        </p:blipFill>
        <p:spPr>
          <a:xfrm>
            <a:off x="2148233" y="390006"/>
            <a:ext cx="1308100" cy="685800"/>
          </a:xfrm>
          <a:prstGeom prst="rect">
            <a:avLst/>
          </a:prstGeom>
        </p:spPr>
      </p:pic>
    </p:spTree>
    <p:extLst>
      <p:ext uri="{BB962C8B-B14F-4D97-AF65-F5344CB8AC3E}">
        <p14:creationId xmlns:p14="http://schemas.microsoft.com/office/powerpoint/2010/main" val="7463696"/>
      </p:ext>
    </p:extLst>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9491</TotalTime>
  <Words>6103</Words>
  <Application>Microsoft Office PowerPoint</Application>
  <PresentationFormat>Widescreen</PresentationFormat>
  <Paragraphs>515</Paragraphs>
  <Slides>62</Slides>
  <Notes>57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62</vt:i4>
      </vt:variant>
    </vt:vector>
  </HeadingPairs>
  <TitlesOfParts>
    <vt:vector size="78" baseType="lpstr">
      <vt:lpstr>-apple-system</vt:lpstr>
      <vt:lpstr>Arial</vt:lpstr>
      <vt:lpstr>Calibri</vt:lpstr>
      <vt:lpstr>Calibri Light</vt:lpstr>
      <vt:lpstr>Consolas</vt:lpstr>
      <vt:lpstr>Kozuka Gothic Pro R</vt:lpstr>
      <vt:lpstr>Lucida Console</vt:lpstr>
      <vt:lpstr>Open Sans Light</vt:lpstr>
      <vt:lpstr>Questrial</vt:lpstr>
      <vt:lpstr>Segoe UI</vt:lpstr>
      <vt:lpstr>Segoe UI Light</vt:lpstr>
      <vt:lpstr>Segoe UI Semibold</vt:lpstr>
      <vt:lpstr>segoe-ui_normal</vt:lpstr>
      <vt:lpstr>Wingdings</vt:lpstr>
      <vt:lpstr>1_MS1444_Windows Azure Template 16x9_r08a</vt:lpstr>
      <vt:lpstr>Office Theme</vt:lpstr>
      <vt:lpstr>ASP.NET Core 2.0 and Deployment Microsoft Azure</vt:lpstr>
      <vt:lpstr>Who are we?</vt:lpstr>
      <vt:lpstr>PowerPoint Presentation</vt:lpstr>
      <vt:lpstr>PowerPoint Presentation</vt:lpstr>
      <vt:lpstr>DevScope</vt:lpstr>
      <vt:lpstr>PowerPoint Presentation</vt:lpstr>
      <vt:lpstr>consulting</vt:lpstr>
      <vt:lpstr>PowerPoint Presentation</vt:lpstr>
      <vt:lpstr>PowerPoint Presentation</vt:lpstr>
      <vt:lpstr>PowerPoint Presentation</vt:lpstr>
      <vt:lpstr>Agenda</vt:lpstr>
      <vt:lpstr>Agenda</vt:lpstr>
      <vt:lpstr>PowerPoint Presentation</vt:lpstr>
      <vt:lpstr>ASP.NET Core 2.0 Fundamentals</vt:lpstr>
      <vt:lpstr>PowerPoint Presentation</vt:lpstr>
      <vt:lpstr>Problems with “Classic” ASP.NET Architecture</vt:lpstr>
      <vt:lpstr>What is ASP.NET Core?</vt:lpstr>
      <vt:lpstr>What is ASP.NET Core?</vt:lpstr>
      <vt:lpstr>PowerPoint Presentation</vt:lpstr>
      <vt:lpstr>Why use ASP.NET Core?</vt:lpstr>
      <vt:lpstr>ASP.NET Core Stack</vt:lpstr>
      <vt:lpstr>Build web APIs and web UI using ASP.NET Core MVC</vt:lpstr>
      <vt:lpstr>Client-side development</vt:lpstr>
      <vt:lpstr>ASP.NET Core targeting .NET Framework</vt:lpstr>
      <vt:lpstr>ASP.NET Core – what’s different than ASP.NET 4</vt:lpstr>
      <vt:lpstr>Nice New Features over ASP.NET 4</vt:lpstr>
      <vt:lpstr>MVC – Where’s my cheese?</vt:lpstr>
      <vt:lpstr>MVC – What’s the same?</vt:lpstr>
      <vt:lpstr>Let’s talk about 2.0</vt:lpstr>
      <vt:lpstr>Microsoft.AspNetCore.All Simplifies Dev</vt:lpstr>
      <vt:lpstr>Introducing - Razor Pages</vt:lpstr>
      <vt:lpstr>PowerPoint Presentation</vt:lpstr>
      <vt:lpstr>Deployment Microsoft Azure</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Hands-on Labs</vt:lpstr>
      <vt:lpstr>PowerPoint Presentation</vt:lpstr>
      <vt:lpstr>Create Web App on Azure</vt:lpstr>
      <vt:lpstr>Create Web App on Azure</vt:lpstr>
      <vt:lpstr>Create Web App on Azure</vt:lpstr>
      <vt:lpstr>Deploy Web Apps to Azure</vt:lpstr>
      <vt:lpstr>Using the publish profile in Visual Studio 2017 </vt:lpstr>
      <vt:lpstr>Using the publish profile in Visual Studio 2017 </vt:lpstr>
      <vt:lpstr>Using the publish profile in Visual Studio 2017 </vt:lpstr>
      <vt:lpstr>Deploy Web Apps to Azure</vt:lpstr>
      <vt:lpstr>Using some FTP client</vt:lpstr>
      <vt:lpstr>Using some FTP client</vt:lpstr>
      <vt:lpstr>Deploy Web Apps to Azure</vt:lpstr>
      <vt:lpstr>Using the Continuous Integration and GitHub </vt:lpstr>
      <vt:lpstr>Using the Continuous Integration and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ASP.NET Core</dc:title>
  <dc:creator>João Sousa</dc:creator>
  <cp:lastModifiedBy>Pedro Sousa</cp:lastModifiedBy>
  <cp:revision>255</cp:revision>
  <dcterms:created xsi:type="dcterms:W3CDTF">2016-04-21T18:51:19Z</dcterms:created>
  <dcterms:modified xsi:type="dcterms:W3CDTF">2018-04-16T15:34:32Z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92e1f8-4bef-4919-a734-efd384ac6503_Enabled">
    <vt:lpwstr>True</vt:lpwstr>
  </property>
  <property fmtid="{D5CDD505-2E9C-101B-9397-08002B2CF9AE}" pid="3" name="MSIP_Label_e892e1f8-4bef-4919-a734-efd384ac6503_SiteId">
    <vt:lpwstr>09e251dc-5e87-48bf-b4d2-71b01adb984a</vt:lpwstr>
  </property>
  <property fmtid="{D5CDD505-2E9C-101B-9397-08002B2CF9AE}" pid="4" name="MSIP_Label_e892e1f8-4bef-4919-a734-efd384ac6503_Ref">
    <vt:lpwstr>https://api.informationprotection.azure.com/api/09e251dc-5e87-48bf-b4d2-71b01adb984a</vt:lpwstr>
  </property>
  <property fmtid="{D5CDD505-2E9C-101B-9397-08002B2CF9AE}" pid="5" name="MSIP_Label_e892e1f8-4bef-4919-a734-efd384ac6503_Owner">
    <vt:lpwstr>sergio.azevedo@devscope.net</vt:lpwstr>
  </property>
  <property fmtid="{D5CDD505-2E9C-101B-9397-08002B2CF9AE}" pid="6" name="MSIP_Label_e892e1f8-4bef-4919-a734-efd384ac6503_SetDate">
    <vt:lpwstr>2018-04-10T08:54:15.4947499+01:00</vt:lpwstr>
  </property>
  <property fmtid="{D5CDD505-2E9C-101B-9397-08002B2CF9AE}" pid="7" name="MSIP_Label_e892e1f8-4bef-4919-a734-efd384ac6503_Name">
    <vt:lpwstr>Public</vt:lpwstr>
  </property>
  <property fmtid="{D5CDD505-2E9C-101B-9397-08002B2CF9AE}" pid="8" name="MSIP_Label_e892e1f8-4bef-4919-a734-efd384ac6503_Application">
    <vt:lpwstr>Microsoft Azure Information Protection</vt:lpwstr>
  </property>
  <property fmtid="{D5CDD505-2E9C-101B-9397-08002B2CF9AE}" pid="9" name="MSIP_Label_e892e1f8-4bef-4919-a734-efd384ac6503_Extended_MSFT_Method">
    <vt:lpwstr>Automatic</vt:lpwstr>
  </property>
  <property fmtid="{D5CDD505-2E9C-101B-9397-08002B2CF9AE}" pid="10" name="Sensitivity">
    <vt:lpwstr>Public</vt:lpwstr>
  </property>
</Properties>
</file>